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DC6E7-702E-4ACA-9941-87A49EE3315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C9C4A-61FB-4DD3-A586-B5D0F4625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692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8064896" cy="3888432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Annual DEEP Review </a:t>
            </a:r>
            <a:br>
              <a:rPr lang="en-US" sz="7200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br>
              <a:rPr lang="en-US" sz="3600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Naval Institute NU “OMA”</a:t>
            </a:r>
            <a:endParaRPr lang="ru-RU" sz="7200" dirty="0">
              <a:solidFill>
                <a:schemeClr val="accent3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517232"/>
            <a:ext cx="5637010" cy="882119"/>
          </a:xfrm>
        </p:spPr>
        <p:txBody>
          <a:bodyPr>
            <a:normAutofit fontScale="55000" lnSpcReduction="20000"/>
          </a:bodyPr>
          <a:lstStyle/>
          <a:p>
            <a:pPr algn="ctr">
              <a:spcBef>
                <a:spcPts val="0"/>
              </a:spcBef>
            </a:pPr>
            <a:endParaRPr lang="en-US" dirty="0" smtClean="0"/>
          </a:p>
          <a:p>
            <a:pPr algn="ctr">
              <a:spcBef>
                <a:spcPts val="0"/>
              </a:spcBef>
            </a:pP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202</a:t>
            </a:r>
            <a:r>
              <a:rPr lang="uk-UA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51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Odesa</a:t>
            </a:r>
            <a:endParaRPr lang="ru-RU" sz="51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67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9188" y="260648"/>
            <a:ext cx="7264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b="1" dirty="0" smtClean="0">
                <a:solidFill>
                  <a:srgbClr val="FFFF00"/>
                </a:solidFill>
              </a:rPr>
              <a:t>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MASTER INSTRUCTOR PROGRAM (MIP)/FACULTY DEVELOPMENT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10</a:t>
            </a:fld>
            <a:endParaRPr lang="ru-RU" altLang="ru-RU" dirty="0"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5237908"/>
              </p:ext>
            </p:extLst>
          </p:nvPr>
        </p:nvGraphicFramePr>
        <p:xfrm>
          <a:off x="467545" y="1268760"/>
          <a:ext cx="8208911" cy="4642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753"/>
                <a:gridCol w="3540948"/>
                <a:gridCol w="765564"/>
                <a:gridCol w="695967"/>
                <a:gridCol w="695967"/>
                <a:gridCol w="695967"/>
                <a:gridCol w="695967"/>
                <a:gridCol w="692778"/>
              </a:tblGrid>
              <a:tr h="852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Event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2017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2018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2019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636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Onboard training on the NATO warships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uk-UA" dirty="0"/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36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English language training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2</a:t>
                      </a:r>
                      <a:endParaRPr lang="uk-UA" sz="1600" dirty="0"/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36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Courses/exercises/conferences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10+1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uk-UA" dirty="0"/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361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Advanced training of academic specialists on the base of military educational </a:t>
                      </a:r>
                      <a:r>
                        <a:rPr lang="en-US" sz="1600" dirty="0" smtClean="0">
                          <a:effectLst/>
                        </a:rPr>
                        <a:t>establishments</a:t>
                      </a:r>
                      <a:endParaRPr lang="ru-RU" sz="1600" dirty="0">
                        <a:effectLst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uk-UA" dirty="0"/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36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Advanced training in the frame of scientific research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-</a:t>
                      </a:r>
                      <a:endParaRPr lang="uk-UA" dirty="0"/>
                    </a:p>
                  </a:txBody>
                  <a:tcPr marL="56485" marR="5648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604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264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  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ADVANCED TRAINING COURCES </a:t>
            </a:r>
          </a:p>
          <a:p>
            <a:pPr algn="ctr">
              <a:defRPr/>
            </a:pPr>
            <a:r>
              <a:rPr lang="en-US" alt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(on the base of NI)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11</a:t>
            </a:fld>
            <a:endParaRPr lang="ru-RU" altLang="ru-RU" dirty="0"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459561"/>
              </p:ext>
            </p:extLst>
          </p:nvPr>
        </p:nvGraphicFramePr>
        <p:xfrm>
          <a:off x="467544" y="1358771"/>
          <a:ext cx="8173220" cy="4663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3220"/>
              </a:tblGrid>
              <a:tr h="466334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Combat units commanders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Commanders of  rocket-artillery and torpedo combat units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Commanders of  radio technical and combat units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Commanders of electromechanic combat units 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Skin-diving and search and rescue operations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Psychological and moral support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CO, XO and deputies of 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HQ officers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2766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354913"/>
            <a:ext cx="72649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b="1" dirty="0" smtClean="0">
                <a:solidFill>
                  <a:srgbClr val="FFFF00"/>
                </a:solidFill>
              </a:rPr>
              <a:t>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INTERNATIONAL MILITARY COOPERATION</a:t>
            </a:r>
            <a:endParaRPr lang="ru-RU" alt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12</a:t>
            </a:fld>
            <a:endParaRPr lang="ru-RU" altLang="ru-RU" dirty="0"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415134"/>
              </p:ext>
            </p:extLst>
          </p:nvPr>
        </p:nvGraphicFramePr>
        <p:xfrm>
          <a:off x="500034" y="857232"/>
          <a:ext cx="8322671" cy="5481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957"/>
                <a:gridCol w="4323335"/>
                <a:gridCol w="570992"/>
                <a:gridCol w="478469"/>
                <a:gridCol w="471957"/>
                <a:gridCol w="471957"/>
                <a:gridCol w="472434"/>
                <a:gridCol w="530785"/>
                <a:gridCol w="530785"/>
              </a:tblGrid>
              <a:tr h="19609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№ 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Event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ru-RU" sz="7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2014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2020</a:t>
                      </a:r>
                      <a:endParaRPr lang="ru-RU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8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Onboard training</a:t>
                      </a:r>
                      <a:r>
                        <a:rPr lang="uk-UA" sz="1800" b="1" u="sng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0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1.1.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French Warships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1.2.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Italian Sailing Ship “Amerigo Vespucci”/ “</a:t>
                      </a:r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Palinuro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”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1.3.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Romanian Sailing Ship “</a:t>
                      </a:r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Mircea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”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1.4.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Polish training ships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+1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18+1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12+1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1.5.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US Warships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1.6.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Portuguese Training Ships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0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Military establishments</a:t>
                      </a:r>
                      <a:r>
                        <a:rPr lang="uk-UA" sz="1600" b="1" u="sng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:</a:t>
                      </a:r>
                      <a:endParaRPr lang="ru-RU" sz="1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2.1.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Italian Naval Academy 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2.2.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Royal Naval College “</a:t>
                      </a:r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Britania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”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595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3.</a:t>
                      </a: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English </a:t>
                      </a:r>
                      <a:r>
                        <a:rPr lang="en-US" sz="1600" b="1" u="sng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 training: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8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3.1.</a:t>
                      </a:r>
                      <a:endParaRPr lang="ru-RU" sz="105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Bulgarian Naval Academy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English refresher course with STANAG 6001 certification</a:t>
                      </a:r>
                      <a:r>
                        <a:rPr lang="uk-UA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3.2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5-month English language course by Gdynia Navy Academy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(level 2 and level 3 of STANAG 6001)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7688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13</a:t>
            </a:fld>
            <a:endParaRPr lang="ru-RU" altLang="ru-RU" dirty="0"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9449807"/>
              </p:ext>
            </p:extLst>
          </p:nvPr>
        </p:nvGraphicFramePr>
        <p:xfrm>
          <a:off x="214283" y="214290"/>
          <a:ext cx="8715435" cy="5889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682"/>
                <a:gridCol w="4502851"/>
                <a:gridCol w="472682"/>
                <a:gridCol w="507333"/>
                <a:gridCol w="508400"/>
                <a:gridCol w="435772"/>
                <a:gridCol w="581029"/>
                <a:gridCol w="508400"/>
                <a:gridCol w="726286"/>
              </a:tblGrid>
              <a:tr h="1701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№ 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Event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lang="ru-RU" sz="7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2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2014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2020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00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4.</a:t>
                      </a: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sng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Courses/exercises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.1.</a:t>
                      </a:r>
                      <a:endParaRPr lang="ru-RU" sz="105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Leadership and Management curriculum development for the Naval Institute in Odessa by US Naval Academy #2</a:t>
                      </a:r>
                      <a:endParaRPr lang="ru-RU" sz="11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4.2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The ship’s navigation training on the Polish Navy transport and minelayer ship of the 8</a:t>
                      </a:r>
                      <a:r>
                        <a:rPr lang="en-US" sz="1100" b="0" baseline="30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th</a:t>
                      </a:r>
                      <a:r>
                        <a:rPr lang="en-US" sz="11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Coastal Defense  Flotilla</a:t>
                      </a: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1+6</a:t>
                      </a:r>
                      <a:endParaRPr lang="ru-RU" sz="11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4.3.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The basic leadership training in Polish Naval Academy Training Center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4.4.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The advance leadership training in Polish Naval Academy Training Center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Computer Assisted Exercises (CAX) on tactical training on simulator in Varna Naval Academy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93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uk-UA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uk-UA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105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Navy safety of</a:t>
                      </a:r>
                      <a:r>
                        <a:rPr lang="en-US" sz="11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 navigation course by Polish Naval Academy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12+1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4.7.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Meteorology and oceanography course for midshipmen - by Polish Naval Academy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</a:t>
                      </a: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4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Ship group maneuvering course according to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EXTAC1000 </a:t>
                      </a: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based on the Navy Trainer Professional simulator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10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Officer of the Watch training based on the Navy Trainer Professional simulator at the Ship Handling and Navigation Simulator Centre of Polish Naval Academy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12+1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3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4.10</a:t>
                      </a:r>
                      <a:r>
                        <a:rPr lang="uk-UA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NTPro</a:t>
                      </a:r>
                      <a:r>
                        <a:rPr kumimoji="0" lang="en-US" sz="12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5000 </a:t>
                      </a:r>
                      <a:r>
                        <a:rPr kumimoji="0" lang="en-US" sz="1200" b="0" i="0" u="none" strike="noStrike" kern="1200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Transas</a:t>
                      </a:r>
                      <a:r>
                        <a:rPr kumimoji="0" lang="en-US" sz="12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simulator utilization training for Ukrainian Naval Academy faculty at Varna Naval Academy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1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4.11.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Participation in Bi-Annual NATO and  </a:t>
                      </a: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European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Union Superintendents Conferences and Pre-Conferences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1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4.12.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Summer Training Camp by Bulgarian Naval Academy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014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4.13</a:t>
                      </a:r>
                      <a:endParaRPr lang="ru-RU" sz="105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Summer Training Camp by Romania Naval Academy</a:t>
                      </a:r>
                      <a:endParaRPr lang="ru-RU" sz="11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810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: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r>
                        <a:rPr 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r>
                        <a:rPr lang="uk-UA" sz="110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uk-UA" sz="110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3359" marR="43359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5350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183880" cy="201622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Thank you for your attention.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Any questions?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0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39477" y="548680"/>
            <a:ext cx="3199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en-US" altLang="ru-RU" sz="3200" b="1" dirty="0">
                <a:solidFill>
                  <a:srgbClr val="C6E7FC">
                    <a:lumMod val="10000"/>
                  </a:srgbClr>
                </a:solidFill>
              </a:rPr>
              <a:t>STRUCTURE</a:t>
            </a:r>
            <a:endParaRPr lang="ru-RU" altLang="ru-RU" sz="3200" b="1" dirty="0">
              <a:solidFill>
                <a:srgbClr val="C6E7FC">
                  <a:lumMod val="10000"/>
                </a:srgbClr>
              </a:solidFill>
            </a:endParaRPr>
          </a:p>
        </p:txBody>
      </p:sp>
      <p:sp>
        <p:nvSpPr>
          <p:cNvPr id="5" name="Rectangle 29" descr="Папирус"/>
          <p:cNvSpPr>
            <a:spLocks noGrp="1" noChangeArrowheads="1"/>
          </p:cNvSpPr>
          <p:nvPr>
            <p:ph idx="1"/>
          </p:nvPr>
        </p:nvSpPr>
        <p:spPr bwMode="auto">
          <a:xfrm>
            <a:off x="1095939" y="1133455"/>
            <a:ext cx="7060133" cy="43239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rgbClr val="FFFFFF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normAutofit lnSpcReduction="10000"/>
          </a:bodyPr>
          <a:lstStyle/>
          <a:p>
            <a:pPr algn="ctr">
              <a:defRPr/>
            </a:pP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INSTITUTE COMMAND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1" descr="Букет"/>
          <p:cNvSpPr txBox="1">
            <a:spLocks noChangeArrowheads="1"/>
          </p:cNvSpPr>
          <p:nvPr/>
        </p:nvSpPr>
        <p:spPr bwMode="auto">
          <a:xfrm>
            <a:off x="1082048" y="1782688"/>
            <a:ext cx="7060133" cy="30777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     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      P      A      R      T      M     E      N      T     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uk-UA" sz="1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7" descr="Пергамент"/>
          <p:cNvSpPr>
            <a:spLocks noChangeArrowheads="1"/>
          </p:cNvSpPr>
          <p:nvPr/>
        </p:nvSpPr>
        <p:spPr bwMode="auto">
          <a:xfrm>
            <a:off x="467545" y="2204627"/>
            <a:ext cx="1512168" cy="80855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431503" y="2331907"/>
            <a:ext cx="16510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TACTICS &amp; NAVIGATION</a:t>
            </a:r>
            <a:r>
              <a:rPr lang="en-US" sz="1500" b="1" dirty="0">
                <a:solidFill>
                  <a:srgbClr val="00B050"/>
                </a:solidFill>
              </a:rPr>
              <a:t> </a:t>
            </a:r>
            <a:endParaRPr lang="uk-UA" sz="1500" b="1" dirty="0">
              <a:solidFill>
                <a:srgbClr val="00B050"/>
              </a:solidFill>
            </a:endParaRPr>
          </a:p>
        </p:txBody>
      </p:sp>
      <p:sp>
        <p:nvSpPr>
          <p:cNvPr id="9" name="Rectangle 27" descr="Пергамент"/>
          <p:cNvSpPr>
            <a:spLocks noChangeArrowheads="1"/>
          </p:cNvSpPr>
          <p:nvPr/>
        </p:nvSpPr>
        <p:spPr bwMode="auto">
          <a:xfrm>
            <a:off x="2217375" y="2204627"/>
            <a:ext cx="1418521" cy="80855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endParaRPr lang="en-US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MILITARY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endParaRPr lang="uk-UA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27" descr="Пергамент"/>
          <p:cNvSpPr>
            <a:spLocks noChangeArrowheads="1"/>
          </p:cNvSpPr>
          <p:nvPr/>
        </p:nvSpPr>
        <p:spPr bwMode="auto">
          <a:xfrm>
            <a:off x="3883800" y="2204627"/>
            <a:ext cx="1380293" cy="80855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WEAPONRY</a:t>
            </a:r>
            <a:endParaRPr lang="ru-RU" altLang="ru-RU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27" descr="Пергамент"/>
          <p:cNvSpPr>
            <a:spLocks noChangeArrowheads="1"/>
          </p:cNvSpPr>
          <p:nvPr/>
        </p:nvSpPr>
        <p:spPr bwMode="auto">
          <a:xfrm>
            <a:off x="5508105" y="2204627"/>
            <a:ext cx="1368151" cy="80855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SHIP </a:t>
            </a:r>
            <a:endParaRPr lang="en-US" sz="1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en-US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</a:t>
            </a:r>
          </a:p>
          <a:p>
            <a:pPr algn="ctr" eaLnBrk="1" hangingPunct="1"/>
            <a:r>
              <a:rPr lang="en-US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ENGINEERING</a:t>
            </a:r>
            <a:endParaRPr lang="ru-RU" alt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27" descr="Пергамент"/>
          <p:cNvSpPr>
            <a:spLocks noChangeArrowheads="1"/>
          </p:cNvSpPr>
          <p:nvPr/>
        </p:nvSpPr>
        <p:spPr bwMode="auto">
          <a:xfrm>
            <a:off x="7092281" y="2204627"/>
            <a:ext cx="1368152" cy="80855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3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HUMANITIES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3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3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FUNDAMENTALS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3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endParaRPr lang="uk-UA" sz="13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31" descr="Букет"/>
          <p:cNvSpPr txBox="1">
            <a:spLocks noChangeArrowheads="1"/>
          </p:cNvSpPr>
          <p:nvPr/>
        </p:nvSpPr>
        <p:spPr bwMode="auto">
          <a:xfrm>
            <a:off x="1066367" y="3140968"/>
            <a:ext cx="6952121" cy="30777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    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      B      D      E      P      A      R      T      M     E      N      T     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endParaRPr lang="uk-UA" sz="1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Rectangle 34" descr="Упаковочная бумага"/>
          <p:cNvSpPr>
            <a:spLocks noChangeArrowheads="1"/>
          </p:cNvSpPr>
          <p:nvPr/>
        </p:nvSpPr>
        <p:spPr bwMode="auto">
          <a:xfrm>
            <a:off x="488966" y="3717032"/>
            <a:ext cx="1536099" cy="923476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488967" y="3901771"/>
            <a:ext cx="15360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SCIENCTIFIC CENTER</a:t>
            </a:r>
            <a:endParaRPr lang="uk-UA" sz="1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32" descr="Упаковочная бумага"/>
          <p:cNvSpPr>
            <a:spLocks noChangeArrowheads="1"/>
          </p:cNvSpPr>
          <p:nvPr/>
        </p:nvSpPr>
        <p:spPr bwMode="auto">
          <a:xfrm>
            <a:off x="2137801" y="3613063"/>
            <a:ext cx="1579987" cy="9485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2163481" y="3607493"/>
            <a:ext cx="15543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POST-GRADUATES TRAINING DEPARTMENT</a:t>
            </a:r>
            <a:endParaRPr lang="uk-UA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Rectangle 34" descr="Упаковочная бумага"/>
          <p:cNvSpPr>
            <a:spLocks noChangeArrowheads="1"/>
          </p:cNvSpPr>
          <p:nvPr/>
        </p:nvSpPr>
        <p:spPr bwMode="auto">
          <a:xfrm>
            <a:off x="3813865" y="3725772"/>
            <a:ext cx="1334200" cy="9366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ENGLISH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LANGUAGE 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COURSES</a:t>
            </a:r>
            <a:endParaRPr lang="uk-UA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Rectangle 36" descr="Упаковочная бумага"/>
          <p:cNvSpPr>
            <a:spLocks noChangeArrowheads="1"/>
          </p:cNvSpPr>
          <p:nvPr/>
        </p:nvSpPr>
        <p:spPr bwMode="auto">
          <a:xfrm>
            <a:off x="5297078" y="3613252"/>
            <a:ext cx="1784194" cy="116166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SERVICE 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SUPPORT UNITS: 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LOG/MED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ADM/FIN</a:t>
            </a:r>
            <a:endParaRPr lang="uk-UA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Rectangle 38" descr="Упаковочная бумага"/>
          <p:cNvSpPr>
            <a:spLocks noChangeArrowheads="1"/>
          </p:cNvSpPr>
          <p:nvPr/>
        </p:nvSpPr>
        <p:spPr bwMode="auto">
          <a:xfrm>
            <a:off x="7210667" y="3719301"/>
            <a:ext cx="1465789" cy="9366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CADETS 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COYS 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Rectangle 32" descr="Упаковочная бумага"/>
          <p:cNvSpPr>
            <a:spLocks noChangeArrowheads="1"/>
          </p:cNvSpPr>
          <p:nvPr/>
        </p:nvSpPr>
        <p:spPr bwMode="auto">
          <a:xfrm>
            <a:off x="2164514" y="4967837"/>
            <a:ext cx="1526559" cy="90270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2819476" y="4602285"/>
            <a:ext cx="121158" cy="36929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 Box 35"/>
          <p:cNvSpPr txBox="1">
            <a:spLocks noChangeArrowheads="1"/>
          </p:cNvSpPr>
          <p:nvPr/>
        </p:nvSpPr>
        <p:spPr bwMode="auto">
          <a:xfrm>
            <a:off x="2199193" y="5009840"/>
            <a:ext cx="1382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ADVANCED TRAINING COURSES</a:t>
            </a:r>
            <a:endParaRPr lang="uk-UA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660232" y="4954694"/>
            <a:ext cx="155895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defRPr/>
            </a:pP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NCO </a:t>
            </a:r>
            <a:endParaRPr lang="en-US" sz="17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College</a:t>
            </a:r>
            <a:endParaRPr lang="uk-UA" sz="17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26" name="Oval 5"/>
          <p:cNvSpPr>
            <a:spLocks noChangeArrowheads="1"/>
          </p:cNvSpPr>
          <p:nvPr/>
        </p:nvSpPr>
        <p:spPr bwMode="auto">
          <a:xfrm>
            <a:off x="8478812" y="6381749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2</a:t>
            </a:fld>
            <a:endParaRPr lang="ru-RU" alt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24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5" y="493808"/>
            <a:ext cx="7632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REFORMING TRAINING PROGRAMS</a:t>
            </a:r>
            <a:endParaRPr lang="ru-RU" alt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3</a:t>
            </a:fld>
            <a:endParaRPr lang="ru-RU" altLang="ru-RU" dirty="0"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1779577"/>
              </p:ext>
            </p:extLst>
          </p:nvPr>
        </p:nvGraphicFramePr>
        <p:xfrm>
          <a:off x="558905" y="1383934"/>
          <a:ext cx="8280400" cy="5117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8766"/>
                <a:gridCol w="3791634"/>
              </a:tblGrid>
              <a:tr h="3156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Reduction of military specializations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uk-UA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130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Knowledge area:</a:t>
                      </a:r>
                      <a:r>
                        <a:rPr lang="en-US" sz="20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 and river transport</a:t>
                      </a:r>
                      <a:endParaRPr lang="ru-RU" sz="1600" b="1" i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Knowledge area: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Military science</a:t>
                      </a:r>
                      <a:endParaRPr lang="ru-RU" sz="1600" b="1" i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62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2000" b="1" u="sng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Specialty: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Navigation</a:t>
                      </a:r>
                      <a:r>
                        <a:rPr lang="en-US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6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 power plants operation </a:t>
                      </a:r>
                      <a:endParaRPr lang="ru-RU" sz="16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2000" b="1" u="sng" noProof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Specialty:</a:t>
                      </a:r>
                      <a:endParaRPr lang="en-US" sz="2000" strike="noStrik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b="1" strike="noStrik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Weaponry </a:t>
                      </a:r>
                      <a:r>
                        <a:rPr lang="en-US" sz="2000" b="1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 military equipment;</a:t>
                      </a:r>
                      <a:endParaRPr lang="ru-RU" sz="1600" b="1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b="1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Troops (forces) support</a:t>
                      </a:r>
                      <a:endParaRPr lang="ru-RU" sz="1600" b="1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173">
                <a:tc>
                  <a:txBody>
                    <a:bodyPr/>
                    <a:lstStyle/>
                    <a:p>
                      <a:pPr indent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en-US" sz="18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Knowledge</a:t>
                      </a:r>
                      <a:r>
                        <a:rPr kumimoji="0" lang="en-US" sz="18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area</a:t>
                      </a:r>
                      <a:r>
                        <a:rPr kumimoji="0" lang="en-US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indent="2914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Radio engineering</a:t>
                      </a:r>
                      <a:endParaRPr lang="ru-RU" sz="1600" b="0" i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15127">
                <a:tc>
                  <a:txBody>
                    <a:bodyPr/>
                    <a:lstStyle/>
                    <a:p>
                      <a:pPr indent="29146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Specialty:</a:t>
                      </a:r>
                    </a:p>
                    <a:p>
                      <a:pPr indent="2914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Systems of armament and equipment;</a:t>
                      </a:r>
                      <a:endParaRPr lang="ru-RU" sz="20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en-US" sz="20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- </a:t>
                      </a:r>
                      <a:r>
                        <a:rPr lang="en-US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Radio electronic systems, weaponry and military equipment</a:t>
                      </a:r>
                      <a:endParaRPr lang="ru-RU" sz="20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68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2741" y="323250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REFORMING TRAINING PROGRAMS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4</a:t>
            </a:fld>
            <a:endParaRPr lang="ru-RU" altLang="ru-RU" dirty="0"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6831926"/>
              </p:ext>
            </p:extLst>
          </p:nvPr>
        </p:nvGraphicFramePr>
        <p:xfrm>
          <a:off x="552626" y="846470"/>
          <a:ext cx="8173219" cy="55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0664"/>
                <a:gridCol w="3742555"/>
              </a:tblGrid>
              <a:tr h="324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uk-UA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6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Specializations:</a:t>
                      </a:r>
                      <a:endParaRPr lang="ru-RU" sz="1400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869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Military ships and submarines navigation;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Shipborne rocket and artillery weaponry;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Shipborne anti-submarine, torpedo, mine and anti-mine weaponry</a:t>
                      </a:r>
                      <a:endParaRPr lang="ru-RU" sz="1400" b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Shipborne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weapons systems and navigation means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1453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Surface ships and submarines electronical sonar systems; </a:t>
                      </a:r>
                      <a:endParaRPr lang="ru-RU" sz="1400" b="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Communication and automated control systems of surface ships and </a:t>
                      </a:r>
                      <a:r>
                        <a:rPr lang="en-US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submarines</a:t>
                      </a:r>
                      <a:endParaRPr lang="ru-RU" sz="1400" b="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Shipborne radio technical weaponry and communication equipment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934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Shipborne power and electric systems and settings;</a:t>
                      </a:r>
                      <a:endParaRPr lang="ru-RU" sz="1400" b="0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Shipborne power systems</a:t>
                      </a:r>
                      <a:endParaRPr lang="ru-RU" sz="1400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7401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Educational, social and psychological work in the military units, aboard the warships</a:t>
                      </a:r>
                      <a:endParaRPr lang="ru-RU" sz="1400" b="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Psychological and moral support</a:t>
                      </a:r>
                      <a:endParaRPr lang="ru-RU" sz="14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934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Search and rescue, diving and emergency operations at sea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Search and rescue and  diving-emergency operations at sea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524" marR="4852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098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514563"/>
            <a:ext cx="35191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</a:t>
            </a:r>
            <a:endParaRPr lang="ru-RU" alt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5</a:t>
            </a:fld>
            <a:endParaRPr lang="ru-RU" altLang="ru-RU" dirty="0"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7373799"/>
              </p:ext>
            </p:extLst>
          </p:nvPr>
        </p:nvGraphicFramePr>
        <p:xfrm>
          <a:off x="467544" y="1099338"/>
          <a:ext cx="8173219" cy="4921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3219"/>
              </a:tblGrid>
              <a:tr h="1117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WO advanced leadership training course ( as trainers as well as trainees) on the base of the NCO Training Center (Mykolaiv city);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044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prstClr val="black"/>
                          </a:solidFill>
                          <a:latin typeface="+mn-lt"/>
                        </a:rPr>
                        <a:t>- Leadership pilot course for Naval Institute cadets under the US Naval Academy instructor ( 10-14 June, 2019);</a:t>
                      </a:r>
                      <a:endParaRPr lang="ru-RU" sz="1600" b="0" dirty="0" smtClean="0">
                        <a:solidFill>
                          <a:prstClr val="black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49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 Implementation of a new subject “Leadership” into the educational process (150 hours) (starting from September 2019)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4992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Theoretical basic leadership course on behalf of General</a:t>
                      </a:r>
                      <a:r>
                        <a:rPr lang="en-US" sz="2000" baseline="0" dirty="0" smtClean="0"/>
                        <a:t> Staff representatives for the 2d year cadets (November, 2019)</a:t>
                      </a:r>
                      <a:endParaRPr lang="ru-RU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929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620688"/>
            <a:ext cx="6904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ELT and Certification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STANAG 6001-2-2-2-2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6</a:t>
            </a:fld>
            <a:endParaRPr lang="ru-RU" altLang="ru-RU" dirty="0"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3329921"/>
              </p:ext>
            </p:extLst>
          </p:nvPr>
        </p:nvGraphicFramePr>
        <p:xfrm>
          <a:off x="553776" y="1700808"/>
          <a:ext cx="8172575" cy="4416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2575"/>
              </a:tblGrid>
              <a:tr h="439248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quantity of English language hours is increased: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350 to 600 hours for Bachelor’s degree;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120 to 180 hours for Master’s degree 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Testing 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 the 1</a:t>
                      </a:r>
                      <a:r>
                        <a:rPr lang="en-US" sz="2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year cadets to define their language 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competence</a:t>
                      </a:r>
                      <a:r>
                        <a:rPr lang="en-US" sz="2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and division into 3 groups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intensive English language course has been conducted for the 1</a:t>
                      </a:r>
                      <a:r>
                        <a:rPr lang="en-US" sz="28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year cadets (180 hours);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uk-UA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STANAG 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certification for the 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r>
                        <a:rPr lang="en-US" sz="2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course graduates as well as officers/cadets</a:t>
                      </a:r>
                      <a:endParaRPr lang="uk-UA" sz="2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158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8351" y="514563"/>
            <a:ext cx="6904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Operational Standards</a:t>
            </a:r>
            <a:endParaRPr lang="ru-RU" alt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7</a:t>
            </a:fld>
            <a:endParaRPr lang="ru-RU" altLang="ru-RU" dirty="0">
              <a:effectLst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6834373"/>
              </p:ext>
            </p:extLst>
          </p:nvPr>
        </p:nvGraphicFramePr>
        <p:xfrm>
          <a:off x="611560" y="1412776"/>
          <a:ext cx="7885187" cy="4361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5187"/>
              </a:tblGrid>
              <a:tr h="43615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Subject </a:t>
                      </a:r>
                      <a:r>
                        <a:rPr lang="en-US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Navigation in the frame of combat actions”:</a:t>
                      </a:r>
                      <a:endParaRPr lang="ru-RU" sz="20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endParaRPr lang="en-US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EXTAC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1000;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Times New Roman"/>
                        <a:buChar char="-"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Maritime maneuvering and tactical procedures, multi-national maritime manual MTP 1(D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Times New Roman"/>
                        <a:buChar char="-"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Volume II Multinational Maritime Tactical Signal and Maneuvering Book, Communications Instructions, Radiotelephone Procedures – ACP125 (G)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Times New Roman"/>
                        <a:buChar char="-"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9076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6904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/>
              <a:t>NATO </a:t>
            </a:r>
            <a:r>
              <a:rPr lang="en-US" sz="2400" b="1" dirty="0"/>
              <a:t>Military Decision Making Process (MDMP)</a:t>
            </a:r>
            <a:endParaRPr lang="ru-RU" altLang="ru-RU" sz="2400" b="1" dirty="0"/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8</a:t>
            </a:fld>
            <a:endParaRPr lang="ru-RU" altLang="ru-RU" dirty="0"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4574675"/>
              </p:ext>
            </p:extLst>
          </p:nvPr>
        </p:nvGraphicFramePr>
        <p:xfrm>
          <a:off x="463761" y="1265422"/>
          <a:ext cx="8177002" cy="4850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7002"/>
              </a:tblGrid>
              <a:tr h="4801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MDMP is studied in the frame of the </a:t>
                      </a: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subject:</a:t>
                      </a:r>
                      <a:r>
                        <a:rPr lang="en-US" sz="2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“Basic </a:t>
                      </a:r>
                      <a:r>
                        <a:rPr lang="en-US" sz="23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principles of military management ” </a:t>
                      </a:r>
                      <a:endParaRPr lang="en-US" sz="23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3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well as HQ NATO procedures </a:t>
                      </a:r>
                      <a:r>
                        <a:rPr lang="en-US" sz="2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3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Task </a:t>
                      </a: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receiving;</a:t>
                      </a:r>
                      <a:endParaRPr lang="ru-RU" sz="2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Task </a:t>
                      </a: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realizing/analyzing;</a:t>
                      </a:r>
                      <a:endParaRPr lang="ru-RU" sz="2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 preparing;</a:t>
                      </a:r>
                      <a:endParaRPr lang="ru-RU" sz="2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Action plan analyzing;</a:t>
                      </a:r>
                      <a:endParaRPr lang="ru-RU" sz="2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Action plan variants’ </a:t>
                      </a: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comparing  stage;</a:t>
                      </a:r>
                      <a:endParaRPr lang="ru-RU" sz="2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best </a:t>
                      </a: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variant</a:t>
                      </a:r>
                      <a:r>
                        <a:rPr lang="en-US" sz="2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selection </a:t>
                      </a:r>
                      <a:r>
                        <a:rPr lang="en-US" sz="2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 approval stage</a:t>
                      </a: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Order</a:t>
                      </a:r>
                      <a:r>
                        <a:rPr lang="en-US" sz="2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issue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2400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2300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Reference: </a:t>
                      </a:r>
                      <a:r>
                        <a:rPr lang="en-US" sz="23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subject is for</a:t>
                      </a:r>
                      <a:r>
                        <a:rPr lang="en-US" sz="2300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the</a:t>
                      </a:r>
                      <a:r>
                        <a:rPr lang="en-US" sz="23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2d year</a:t>
                      </a:r>
                      <a:r>
                        <a:rPr lang="en-US" sz="2300" i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cadets and is dedicated to the basic principles of decision-making process</a:t>
                      </a:r>
                      <a:r>
                        <a:rPr lang="en-US" sz="2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3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Times New Roman"/>
                        <a:buChar char="-"/>
                      </a:pP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5925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332656"/>
            <a:ext cx="6904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CYBER SECURITY </a:t>
            </a:r>
            <a:endParaRPr lang="ru-RU" alt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Прямокутник 12"/>
          <p:cNvSpPr/>
          <p:nvPr/>
        </p:nvSpPr>
        <p:spPr>
          <a:xfrm>
            <a:off x="4154200" y="6488113"/>
            <a:ext cx="1320800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uk-UA" sz="1200" b="1" dirty="0">
                <a:effectLst/>
              </a:rPr>
              <a:t>UNCLASSIFIED</a:t>
            </a:r>
            <a:endParaRPr lang="uk-UA" sz="1200" dirty="0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8640763" y="6381750"/>
            <a:ext cx="395287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FF66C9DF-974C-49E4-A9D0-18ECC9CE1407}" type="slidenum">
              <a:rPr lang="uk-UA" altLang="ru-RU">
                <a:effectLst/>
              </a:rPr>
              <a:pPr algn="ctr" eaLnBrk="1" hangingPunct="1"/>
              <a:t>9</a:t>
            </a:fld>
            <a:endParaRPr lang="ru-RU" altLang="ru-RU" dirty="0"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0045327"/>
              </p:ext>
            </p:extLst>
          </p:nvPr>
        </p:nvGraphicFramePr>
        <p:xfrm>
          <a:off x="467544" y="834139"/>
          <a:ext cx="8173219" cy="5152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3219"/>
              </a:tblGrid>
              <a:tr h="51526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Subject: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main aspects of cyber security” </a:t>
                      </a:r>
                      <a:endParaRPr lang="en-US" sz="28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 </a:t>
                      </a: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 dedicated to: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main threats and actions in the cyber domain;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main areas of the governmental cyber security assurance;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technological and practical aspects of cyber security assurance</a:t>
                      </a:r>
                      <a:r>
                        <a:rPr lang="en-US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basic principles of cyber security management process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/>
                        <a:buNone/>
                        <a:tabLst/>
                        <a:defRPr/>
                      </a:pPr>
                      <a:r>
                        <a:rPr kumimoji="0"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Reference: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0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subject is for</a:t>
                      </a:r>
                      <a:r>
                        <a:rPr lang="en-US" sz="20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the</a:t>
                      </a:r>
                      <a:r>
                        <a:rPr lang="en-US" sz="20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5th </a:t>
                      </a:r>
                      <a:r>
                        <a:rPr lang="en-US" sz="20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year </a:t>
                      </a:r>
                      <a:r>
                        <a:rPr lang="en-US" sz="20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cadets and is dedicated to the basic principles of decision-making process.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8068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702</TotalTime>
  <Words>1275</Words>
  <Application>Microsoft Office PowerPoint</Application>
  <PresentationFormat>Экран (4:3)</PresentationFormat>
  <Paragraphs>468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Annual DEEP Review  of  Naval Institute NU “OMA”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Thank you for your attention.  Any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DEEP Review  of  Naval Institute NU “OMA”</dc:title>
  <dc:creator>ЕВГЕНИЯ</dc:creator>
  <cp:lastModifiedBy>user</cp:lastModifiedBy>
  <cp:revision>27</cp:revision>
  <dcterms:created xsi:type="dcterms:W3CDTF">2020-05-12T18:02:07Z</dcterms:created>
  <dcterms:modified xsi:type="dcterms:W3CDTF">2021-04-14T08:38:28Z</dcterms:modified>
</cp:coreProperties>
</file>