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60" r:id="rId2"/>
    <p:sldId id="517" r:id="rId3"/>
    <p:sldId id="458" r:id="rId4"/>
    <p:sldId id="527" r:id="rId5"/>
    <p:sldId id="512" r:id="rId6"/>
    <p:sldId id="513" r:id="rId7"/>
    <p:sldId id="536" r:id="rId8"/>
    <p:sldId id="528" r:id="rId9"/>
    <p:sldId id="531" r:id="rId10"/>
    <p:sldId id="530" r:id="rId11"/>
    <p:sldId id="537" r:id="rId12"/>
    <p:sldId id="529" r:id="rId13"/>
    <p:sldId id="533" r:id="rId14"/>
    <p:sldId id="523" r:id="rId15"/>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96D3"/>
    <a:srgbClr val="019ADE"/>
    <a:srgbClr val="2D2DB9"/>
    <a:srgbClr val="262626"/>
    <a:srgbClr val="FF4A4A"/>
    <a:srgbClr val="85A3BE"/>
    <a:srgbClr val="4F81BD"/>
    <a:srgbClr val="82D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7" autoAdjust="0"/>
    <p:restoredTop sz="94660"/>
  </p:normalViewPr>
  <p:slideViewPr>
    <p:cSldViewPr>
      <p:cViewPr>
        <p:scale>
          <a:sx n="70" d="100"/>
          <a:sy n="70" d="100"/>
        </p:scale>
        <p:origin x="-438" y="22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7" d="100"/>
          <a:sy n="57" d="100"/>
        </p:scale>
        <p:origin x="-281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97E0B1EB-1E19-4ED2-8FFC-10D7E4827326}" type="datetimeFigureOut">
              <a:rPr lang="ru-RU"/>
              <a:pPr>
                <a:defRPr/>
              </a:pPr>
              <a:t>22.11.2022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D94EC682-BF7C-4F9F-A8B3-E384B539B5BF}" type="slidenum">
              <a:rPr lang="ru-RU" altLang="uk-UA"/>
              <a:pPr>
                <a:defRPr/>
              </a:pPr>
              <a:t>‹#›</a:t>
            </a:fld>
            <a:endParaRPr lang="ru-RU" altLang="uk-UA"/>
          </a:p>
        </p:txBody>
      </p:sp>
    </p:spTree>
    <p:extLst>
      <p:ext uri="{BB962C8B-B14F-4D97-AF65-F5344CB8AC3E}">
        <p14:creationId xmlns:p14="http://schemas.microsoft.com/office/powerpoint/2010/main" val="27032510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bwMode="auto">
          <a:noFill/>
          <a:ln>
            <a:solidFill>
              <a:srgbClr val="000000"/>
            </a:solidFill>
            <a:miter lim="800000"/>
            <a:headEnd/>
            <a:tailEnd/>
          </a:ln>
        </p:spPr>
      </p:sp>
      <p:sp>
        <p:nvSpPr>
          <p:cNvPr id="2253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smtClean="0"/>
          </a:p>
        </p:txBody>
      </p:sp>
      <p:sp>
        <p:nvSpPr>
          <p:cNvPr id="22532"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5F749FDF-EE43-4681-B476-68B8F52C5763}" type="slidenum">
              <a:rPr lang="uk-UA" altLang="uk-UA" sz="1200">
                <a:latin typeface="Calibri" pitchFamily="34" charset="0"/>
              </a:rPr>
              <a:pPr algn="r" eaLnBrk="1" hangingPunct="1"/>
              <a:t>1</a:t>
            </a:fld>
            <a:endParaRPr lang="uk-UA" altLang="uk-UA" sz="1200">
              <a:latin typeface="Calibri" pitchFamily="34" charset="0"/>
            </a:endParaRPr>
          </a:p>
        </p:txBody>
      </p:sp>
    </p:spTree>
    <p:extLst>
      <p:ext uri="{BB962C8B-B14F-4D97-AF65-F5344CB8AC3E}">
        <p14:creationId xmlns:p14="http://schemas.microsoft.com/office/powerpoint/2010/main" val="1687680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dirty="0" smtClean="0"/>
          </a:p>
        </p:txBody>
      </p:sp>
      <p:sp>
        <p:nvSpPr>
          <p:cNvPr id="28676"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B8FB4746-1447-47A7-9FDA-C62CD6EBFF2E}" type="slidenum">
              <a:rPr lang="uk-UA" altLang="uk-UA" sz="1200">
                <a:solidFill>
                  <a:srgbClr val="000000"/>
                </a:solidFill>
                <a:latin typeface="Calibri" pitchFamily="34" charset="0"/>
              </a:rPr>
              <a:pPr algn="r" eaLnBrk="1" hangingPunct="1"/>
              <a:t>10</a:t>
            </a:fld>
            <a:endParaRPr lang="uk-UA" altLang="uk-UA" sz="1200" dirty="0">
              <a:solidFill>
                <a:srgbClr val="000000"/>
              </a:solidFill>
              <a:latin typeface="Calibri" pitchFamily="34" charset="0"/>
            </a:endParaRPr>
          </a:p>
        </p:txBody>
      </p:sp>
    </p:spTree>
    <p:extLst>
      <p:ext uri="{BB962C8B-B14F-4D97-AF65-F5344CB8AC3E}">
        <p14:creationId xmlns:p14="http://schemas.microsoft.com/office/powerpoint/2010/main" val="1242206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dirty="0" smtClean="0"/>
          </a:p>
        </p:txBody>
      </p:sp>
      <p:sp>
        <p:nvSpPr>
          <p:cNvPr id="28676"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B8FB4746-1447-47A7-9FDA-C62CD6EBFF2E}" type="slidenum">
              <a:rPr lang="uk-UA" altLang="uk-UA" sz="1200">
                <a:solidFill>
                  <a:srgbClr val="000000"/>
                </a:solidFill>
                <a:latin typeface="Calibri" pitchFamily="34" charset="0"/>
              </a:rPr>
              <a:pPr algn="r" eaLnBrk="1" hangingPunct="1"/>
              <a:t>11</a:t>
            </a:fld>
            <a:endParaRPr lang="uk-UA" altLang="uk-UA" sz="1200" dirty="0">
              <a:solidFill>
                <a:srgbClr val="000000"/>
              </a:solidFill>
              <a:latin typeface="Calibri" pitchFamily="34" charset="0"/>
            </a:endParaRPr>
          </a:p>
        </p:txBody>
      </p:sp>
    </p:spTree>
    <p:extLst>
      <p:ext uri="{BB962C8B-B14F-4D97-AF65-F5344CB8AC3E}">
        <p14:creationId xmlns:p14="http://schemas.microsoft.com/office/powerpoint/2010/main" val="711481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dirty="0" smtClean="0"/>
          </a:p>
        </p:txBody>
      </p:sp>
      <p:sp>
        <p:nvSpPr>
          <p:cNvPr id="28676"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B8FB4746-1447-47A7-9FDA-C62CD6EBFF2E}" type="slidenum">
              <a:rPr lang="uk-UA" altLang="uk-UA" sz="1200">
                <a:solidFill>
                  <a:srgbClr val="000000"/>
                </a:solidFill>
                <a:latin typeface="Calibri" pitchFamily="34" charset="0"/>
              </a:rPr>
              <a:pPr algn="r" eaLnBrk="1" hangingPunct="1"/>
              <a:t>12</a:t>
            </a:fld>
            <a:endParaRPr lang="uk-UA" altLang="uk-UA" sz="1200" dirty="0">
              <a:solidFill>
                <a:srgbClr val="000000"/>
              </a:solidFill>
              <a:latin typeface="Calibri" pitchFamily="34" charset="0"/>
            </a:endParaRPr>
          </a:p>
        </p:txBody>
      </p:sp>
    </p:spTree>
    <p:extLst>
      <p:ext uri="{BB962C8B-B14F-4D97-AF65-F5344CB8AC3E}">
        <p14:creationId xmlns:p14="http://schemas.microsoft.com/office/powerpoint/2010/main" val="3505771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dirty="0" smtClean="0"/>
          </a:p>
        </p:txBody>
      </p:sp>
      <p:sp>
        <p:nvSpPr>
          <p:cNvPr id="28676"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B8FB4746-1447-47A7-9FDA-C62CD6EBFF2E}" type="slidenum">
              <a:rPr lang="uk-UA" altLang="uk-UA" sz="1200">
                <a:solidFill>
                  <a:srgbClr val="000000"/>
                </a:solidFill>
                <a:latin typeface="Calibri" pitchFamily="34" charset="0"/>
              </a:rPr>
              <a:pPr algn="r" eaLnBrk="1" hangingPunct="1"/>
              <a:t>13</a:t>
            </a:fld>
            <a:endParaRPr lang="uk-UA" altLang="uk-UA" sz="1200" dirty="0">
              <a:solidFill>
                <a:srgbClr val="000000"/>
              </a:solidFill>
              <a:latin typeface="Calibri" pitchFamily="34" charset="0"/>
            </a:endParaRPr>
          </a:p>
        </p:txBody>
      </p:sp>
    </p:spTree>
    <p:extLst>
      <p:ext uri="{BB962C8B-B14F-4D97-AF65-F5344CB8AC3E}">
        <p14:creationId xmlns:p14="http://schemas.microsoft.com/office/powerpoint/2010/main" val="361009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p:spPr>
      </p:sp>
      <p:sp>
        <p:nvSpPr>
          <p:cNvPr id="3993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smtClean="0"/>
          </a:p>
        </p:txBody>
      </p:sp>
      <p:sp>
        <p:nvSpPr>
          <p:cNvPr id="39940"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B60B9FC2-429E-4CD0-8BB4-A817D554B396}" type="slidenum">
              <a:rPr lang="uk-UA" altLang="uk-UA" sz="1200">
                <a:solidFill>
                  <a:srgbClr val="000000"/>
                </a:solidFill>
                <a:latin typeface="Calibri" pitchFamily="34" charset="0"/>
              </a:rPr>
              <a:pPr algn="r" eaLnBrk="1" hangingPunct="1"/>
              <a:t>14</a:t>
            </a:fld>
            <a:endParaRPr lang="uk-UA" altLang="uk-UA" sz="1200">
              <a:solidFill>
                <a:srgbClr val="000000"/>
              </a:solidFill>
              <a:latin typeface="Calibri" pitchFamily="34" charset="0"/>
            </a:endParaRPr>
          </a:p>
        </p:txBody>
      </p:sp>
    </p:spTree>
    <p:extLst>
      <p:ext uri="{BB962C8B-B14F-4D97-AF65-F5344CB8AC3E}">
        <p14:creationId xmlns:p14="http://schemas.microsoft.com/office/powerpoint/2010/main" val="2932671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dirty="0" smtClean="0"/>
          </a:p>
        </p:txBody>
      </p:sp>
      <p:sp>
        <p:nvSpPr>
          <p:cNvPr id="28676"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B8FB4746-1447-47A7-9FDA-C62CD6EBFF2E}" type="slidenum">
              <a:rPr lang="uk-UA" altLang="uk-UA" sz="1200">
                <a:solidFill>
                  <a:srgbClr val="000000"/>
                </a:solidFill>
                <a:latin typeface="Calibri" pitchFamily="34" charset="0"/>
              </a:rPr>
              <a:pPr algn="r" eaLnBrk="1" hangingPunct="1"/>
              <a:t>2</a:t>
            </a:fld>
            <a:endParaRPr lang="uk-UA" altLang="uk-UA" sz="1200" dirty="0">
              <a:solidFill>
                <a:srgbClr val="000000"/>
              </a:solidFill>
              <a:latin typeface="Calibri" pitchFamily="34" charset="0"/>
            </a:endParaRPr>
          </a:p>
        </p:txBody>
      </p:sp>
    </p:spTree>
    <p:extLst>
      <p:ext uri="{BB962C8B-B14F-4D97-AF65-F5344CB8AC3E}">
        <p14:creationId xmlns:p14="http://schemas.microsoft.com/office/powerpoint/2010/main" val="3167221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p:spPr>
      </p:sp>
      <p:sp>
        <p:nvSpPr>
          <p:cNvPr id="2560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smtClean="0"/>
          </a:p>
        </p:txBody>
      </p:sp>
      <p:sp>
        <p:nvSpPr>
          <p:cNvPr id="25604"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3B8D0699-809B-4534-9846-5EC45A9913F7}" type="slidenum">
              <a:rPr lang="uk-UA" altLang="uk-UA" sz="1200">
                <a:solidFill>
                  <a:srgbClr val="000000"/>
                </a:solidFill>
                <a:latin typeface="Calibri" pitchFamily="34" charset="0"/>
              </a:rPr>
              <a:pPr algn="r" eaLnBrk="1" hangingPunct="1"/>
              <a:t>3</a:t>
            </a:fld>
            <a:endParaRPr lang="uk-UA" altLang="uk-UA" sz="1200">
              <a:solidFill>
                <a:srgbClr val="000000"/>
              </a:solidFill>
              <a:latin typeface="Calibri" pitchFamily="34" charset="0"/>
            </a:endParaRPr>
          </a:p>
        </p:txBody>
      </p:sp>
    </p:spTree>
    <p:extLst>
      <p:ext uri="{BB962C8B-B14F-4D97-AF65-F5344CB8AC3E}">
        <p14:creationId xmlns:p14="http://schemas.microsoft.com/office/powerpoint/2010/main" val="1133604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раз слайда 1"/>
          <p:cNvSpPr>
            <a:spLocks noGrp="1" noRot="1" noChangeAspect="1" noTextEdit="1"/>
          </p:cNvSpPr>
          <p:nvPr>
            <p:ph type="sldImg"/>
          </p:nvPr>
        </p:nvSpPr>
        <p:spPr bwMode="auto">
          <a:noFill/>
          <a:ln>
            <a:solidFill>
              <a:srgbClr val="000000"/>
            </a:solidFill>
            <a:miter lim="800000"/>
            <a:headEnd/>
            <a:tailEnd/>
          </a:ln>
        </p:spPr>
      </p:sp>
      <p:sp>
        <p:nvSpPr>
          <p:cNvPr id="2765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smtClean="0"/>
          </a:p>
        </p:txBody>
      </p:sp>
      <p:sp>
        <p:nvSpPr>
          <p:cNvPr id="27652"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CE0007F2-3DBB-420F-B29A-042B82B884F7}" type="slidenum">
              <a:rPr lang="uk-UA" altLang="uk-UA" sz="1200">
                <a:solidFill>
                  <a:srgbClr val="000000"/>
                </a:solidFill>
                <a:latin typeface="Calibri" pitchFamily="34" charset="0"/>
              </a:rPr>
              <a:pPr algn="r" eaLnBrk="1" hangingPunct="1"/>
              <a:t>4</a:t>
            </a:fld>
            <a:endParaRPr lang="uk-UA" altLang="uk-UA" sz="1200">
              <a:solidFill>
                <a:srgbClr val="000000"/>
              </a:solidFill>
              <a:latin typeface="Calibri" pitchFamily="34" charset="0"/>
            </a:endParaRPr>
          </a:p>
        </p:txBody>
      </p:sp>
    </p:spTree>
    <p:extLst>
      <p:ext uri="{BB962C8B-B14F-4D97-AF65-F5344CB8AC3E}">
        <p14:creationId xmlns:p14="http://schemas.microsoft.com/office/powerpoint/2010/main" val="312366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TextEdit="1"/>
          </p:cNvSpPr>
          <p:nvPr>
            <p:ph type="sldImg"/>
          </p:nvPr>
        </p:nvSpPr>
        <p:spPr bwMode="auto">
          <a:noFill/>
          <a:ln>
            <a:solidFill>
              <a:srgbClr val="000000"/>
            </a:solidFill>
            <a:miter lim="800000"/>
            <a:headEnd/>
            <a:tailEnd/>
          </a:ln>
        </p:spPr>
      </p:sp>
      <p:sp>
        <p:nvSpPr>
          <p:cNvPr id="3072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smtClean="0"/>
          </a:p>
        </p:txBody>
      </p:sp>
      <p:sp>
        <p:nvSpPr>
          <p:cNvPr id="30724"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70EA28BA-5761-4137-B0BF-4B93C5EBF11C}" type="slidenum">
              <a:rPr lang="uk-UA" altLang="uk-UA" sz="1200">
                <a:solidFill>
                  <a:srgbClr val="000000"/>
                </a:solidFill>
                <a:latin typeface="Calibri" pitchFamily="34" charset="0"/>
              </a:rPr>
              <a:pPr algn="r" eaLnBrk="1" hangingPunct="1"/>
              <a:t>5</a:t>
            </a:fld>
            <a:endParaRPr lang="uk-UA" altLang="uk-UA" sz="1200">
              <a:solidFill>
                <a:srgbClr val="000000"/>
              </a:solidFill>
              <a:latin typeface="Calibri" pitchFamily="34" charset="0"/>
            </a:endParaRPr>
          </a:p>
        </p:txBody>
      </p:sp>
    </p:spTree>
    <p:extLst>
      <p:ext uri="{BB962C8B-B14F-4D97-AF65-F5344CB8AC3E}">
        <p14:creationId xmlns:p14="http://schemas.microsoft.com/office/powerpoint/2010/main" val="2963835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bwMode="auto">
          <a:noFill/>
          <a:ln>
            <a:solidFill>
              <a:srgbClr val="000000"/>
            </a:solidFill>
            <a:miter lim="800000"/>
            <a:headEnd/>
            <a:tailEnd/>
          </a:ln>
        </p:spPr>
      </p:sp>
      <p:sp>
        <p:nvSpPr>
          <p:cNvPr id="3174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smtClean="0"/>
          </a:p>
        </p:txBody>
      </p:sp>
      <p:sp>
        <p:nvSpPr>
          <p:cNvPr id="31748"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930982E6-BAD2-4477-A5E0-5D371227EBA5}" type="slidenum">
              <a:rPr lang="uk-UA" altLang="uk-UA" sz="1200">
                <a:solidFill>
                  <a:srgbClr val="000000"/>
                </a:solidFill>
                <a:latin typeface="Calibri" pitchFamily="34" charset="0"/>
              </a:rPr>
              <a:pPr algn="r" eaLnBrk="1" hangingPunct="1"/>
              <a:t>6</a:t>
            </a:fld>
            <a:endParaRPr lang="uk-UA" altLang="uk-UA" sz="1200">
              <a:solidFill>
                <a:srgbClr val="000000"/>
              </a:solidFill>
              <a:latin typeface="Calibri" pitchFamily="34" charset="0"/>
            </a:endParaRPr>
          </a:p>
        </p:txBody>
      </p:sp>
    </p:spTree>
    <p:extLst>
      <p:ext uri="{BB962C8B-B14F-4D97-AF65-F5344CB8AC3E}">
        <p14:creationId xmlns:p14="http://schemas.microsoft.com/office/powerpoint/2010/main" val="429429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dirty="0" smtClean="0"/>
          </a:p>
        </p:txBody>
      </p:sp>
      <p:sp>
        <p:nvSpPr>
          <p:cNvPr id="28676"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B8FB4746-1447-47A7-9FDA-C62CD6EBFF2E}" type="slidenum">
              <a:rPr lang="uk-UA" altLang="uk-UA" sz="1200">
                <a:solidFill>
                  <a:srgbClr val="000000"/>
                </a:solidFill>
                <a:latin typeface="Calibri" pitchFamily="34" charset="0"/>
              </a:rPr>
              <a:pPr algn="r" eaLnBrk="1" hangingPunct="1"/>
              <a:t>7</a:t>
            </a:fld>
            <a:endParaRPr lang="uk-UA" altLang="uk-UA" sz="1200" dirty="0">
              <a:solidFill>
                <a:srgbClr val="000000"/>
              </a:solidFill>
              <a:latin typeface="Calibri" pitchFamily="34" charset="0"/>
            </a:endParaRPr>
          </a:p>
        </p:txBody>
      </p:sp>
    </p:spTree>
    <p:extLst>
      <p:ext uri="{BB962C8B-B14F-4D97-AF65-F5344CB8AC3E}">
        <p14:creationId xmlns:p14="http://schemas.microsoft.com/office/powerpoint/2010/main" val="358123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dirty="0" smtClean="0"/>
          </a:p>
        </p:txBody>
      </p:sp>
      <p:sp>
        <p:nvSpPr>
          <p:cNvPr id="28676"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B8FB4746-1447-47A7-9FDA-C62CD6EBFF2E}" type="slidenum">
              <a:rPr lang="uk-UA" altLang="uk-UA" sz="1200">
                <a:solidFill>
                  <a:srgbClr val="000000"/>
                </a:solidFill>
                <a:latin typeface="Calibri" pitchFamily="34" charset="0"/>
              </a:rPr>
              <a:pPr algn="r" eaLnBrk="1" hangingPunct="1"/>
              <a:t>8</a:t>
            </a:fld>
            <a:endParaRPr lang="uk-UA" altLang="uk-UA" sz="1200" dirty="0">
              <a:solidFill>
                <a:srgbClr val="000000"/>
              </a:solidFill>
              <a:latin typeface="Calibri" pitchFamily="34" charset="0"/>
            </a:endParaRPr>
          </a:p>
        </p:txBody>
      </p:sp>
    </p:spTree>
    <p:extLst>
      <p:ext uri="{BB962C8B-B14F-4D97-AF65-F5344CB8AC3E}">
        <p14:creationId xmlns:p14="http://schemas.microsoft.com/office/powerpoint/2010/main" val="399551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altLang="uk-UA" dirty="0" smtClean="0"/>
          </a:p>
        </p:txBody>
      </p:sp>
      <p:sp>
        <p:nvSpPr>
          <p:cNvPr id="28676" name="Номер слайда 3"/>
          <p:cNvSpPr txBox="1">
            <a:spLocks noGrp="1"/>
          </p:cNvSpPr>
          <p:nvPr/>
        </p:nvSpPr>
        <p:spPr bwMode="auto">
          <a:xfrm>
            <a:off x="3884613" y="7983538"/>
            <a:ext cx="2971800" cy="420687"/>
          </a:xfrm>
          <a:prstGeom prst="rect">
            <a:avLst/>
          </a:prstGeom>
          <a:noFill/>
          <a:ln w="9525">
            <a:noFill/>
            <a:miter lim="800000"/>
            <a:headEnd/>
            <a:tailEnd/>
          </a:ln>
        </p:spPr>
        <p:txBody>
          <a:bodyPr anchor="b"/>
          <a:lstStyle/>
          <a:p>
            <a:pPr algn="r" eaLnBrk="1" hangingPunct="1"/>
            <a:fld id="{B8FB4746-1447-47A7-9FDA-C62CD6EBFF2E}" type="slidenum">
              <a:rPr lang="uk-UA" altLang="uk-UA" sz="1200">
                <a:solidFill>
                  <a:srgbClr val="000000"/>
                </a:solidFill>
                <a:latin typeface="Calibri" pitchFamily="34" charset="0"/>
              </a:rPr>
              <a:pPr algn="r" eaLnBrk="1" hangingPunct="1"/>
              <a:t>9</a:t>
            </a:fld>
            <a:endParaRPr lang="uk-UA" altLang="uk-UA" sz="1200" dirty="0">
              <a:solidFill>
                <a:srgbClr val="000000"/>
              </a:solidFill>
              <a:latin typeface="Calibri" pitchFamily="34" charset="0"/>
            </a:endParaRPr>
          </a:p>
        </p:txBody>
      </p:sp>
    </p:spTree>
    <p:extLst>
      <p:ext uri="{BB962C8B-B14F-4D97-AF65-F5344CB8AC3E}">
        <p14:creationId xmlns:p14="http://schemas.microsoft.com/office/powerpoint/2010/main" val="9050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9CBBD9A4-D183-4074-83DA-A6C0F6B1BACE}" type="datetime1">
              <a:rPr lang="ru-RU"/>
              <a:pPr>
                <a:defRPr/>
              </a:pPr>
              <a:t>22.11.2022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A89743F-19CB-45A7-BEA7-9FA033D1CA35}" type="slidenum">
              <a:rPr lang="ru-RU" altLang="uk-UA"/>
              <a:pPr>
                <a:defRPr/>
              </a:pPr>
              <a:t>‹#›</a:t>
            </a:fld>
            <a:endParaRPr lang="ru-RU" alt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536922B6-AD2D-4825-ABDC-DE6E144C1C61}" type="datetime1">
              <a:rPr lang="ru-RU"/>
              <a:pPr>
                <a:defRPr/>
              </a:pPr>
              <a:t>22.11.2022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D3ADFA0-BD92-4277-A1D4-37A35EA824B8}" type="slidenum">
              <a:rPr lang="ru-RU" altLang="uk-UA"/>
              <a:pPr>
                <a:defRPr/>
              </a:pPr>
              <a:t>‹#›</a:t>
            </a:fld>
            <a:endParaRPr lang="ru-RU" alt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8D9DC3F-FAE3-4D91-BFC7-6716966CE308}" type="datetime1">
              <a:rPr lang="ru-RU"/>
              <a:pPr>
                <a:defRPr/>
              </a:pPr>
              <a:t>22.11.2022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D113074-E2D2-4B96-9C69-941D629FFC78}" type="slidenum">
              <a:rPr lang="ru-RU" altLang="uk-UA"/>
              <a:pPr>
                <a:defRPr/>
              </a:pPr>
              <a:t>‹#›</a:t>
            </a:fld>
            <a:endParaRPr lang="ru-RU" alt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015060C7-C1DE-4C72-808A-3B51B8DFC8B2}" type="datetime1">
              <a:rPr lang="ru-RU"/>
              <a:pPr>
                <a:defRPr/>
              </a:pPr>
              <a:t>22.11.2022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F4F111E-65B1-444C-9ABB-3BE25FE287E5}" type="slidenum">
              <a:rPr lang="ru-RU" altLang="uk-UA"/>
              <a:pPr>
                <a:defRPr/>
              </a:pPr>
              <a:t>‹#›</a:t>
            </a:fld>
            <a:endParaRPr lang="ru-RU" alt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D2A289AA-0E71-4114-98E2-16C41911BFE9}" type="datetime1">
              <a:rPr lang="ru-RU"/>
              <a:pPr>
                <a:defRPr/>
              </a:pPr>
              <a:t>22.11.2022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8AFD697-DDA7-44CD-B0AB-B8E0A7BB89FA}" type="slidenum">
              <a:rPr lang="ru-RU" altLang="uk-UA"/>
              <a:pPr>
                <a:defRPr/>
              </a:pPr>
              <a:t>‹#›</a:t>
            </a:fld>
            <a:endParaRPr lang="ru-RU" alt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B6039A4C-5173-46C1-B239-F6E7A7DB798E}" type="datetime1">
              <a:rPr lang="ru-RU"/>
              <a:pPr>
                <a:defRPr/>
              </a:pPr>
              <a:t>22.11.2022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B777406-2E83-4423-B000-0D3C25D17714}" type="slidenum">
              <a:rPr lang="ru-RU" altLang="uk-UA"/>
              <a:pPr>
                <a:defRPr/>
              </a:pPr>
              <a:t>‹#›</a:t>
            </a:fld>
            <a:endParaRPr lang="ru-RU" alt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F067627E-87B1-4FF1-B5E5-BE661E7F0F95}" type="datetime1">
              <a:rPr lang="ru-RU"/>
              <a:pPr>
                <a:defRPr/>
              </a:pPr>
              <a:t>22.11.2022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C1D15784-3E63-430D-A1CE-0EB31E32FF4B}" type="slidenum">
              <a:rPr lang="ru-RU" altLang="uk-UA"/>
              <a:pPr>
                <a:defRPr/>
              </a:pPr>
              <a:t>‹#›</a:t>
            </a:fld>
            <a:endParaRPr lang="ru-RU" alt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9D571F30-EFE3-4D0F-A75B-1D6DAF55BAA7}" type="datetime1">
              <a:rPr lang="ru-RU"/>
              <a:pPr>
                <a:defRPr/>
              </a:pPr>
              <a:t>22.11.2022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7ED55BC8-A7EA-421B-8213-B3B92A151520}" type="slidenum">
              <a:rPr lang="ru-RU" altLang="uk-UA"/>
              <a:pPr>
                <a:defRPr/>
              </a:pPr>
              <a:t>‹#›</a:t>
            </a:fld>
            <a:endParaRPr lang="ru-RU" alt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905300B-6EE0-4CCE-A47F-3F2671A11B6F}" type="datetime1">
              <a:rPr lang="ru-RU"/>
              <a:pPr>
                <a:defRPr/>
              </a:pPr>
              <a:t>22.11.2022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793251C1-2A36-4533-A27B-9AA2E4B4F294}" type="slidenum">
              <a:rPr lang="ru-RU" altLang="uk-UA"/>
              <a:pPr>
                <a:defRPr/>
              </a:pPr>
              <a:t>‹#›</a:t>
            </a:fld>
            <a:endParaRPr lang="ru-RU" alt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A6F9280E-3EED-4F3F-B443-2D9D2B45D5BE}" type="datetime1">
              <a:rPr lang="ru-RU"/>
              <a:pPr>
                <a:defRPr/>
              </a:pPr>
              <a:t>22.11.2022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B86A5D6-E629-4505-8925-449890E95503}" type="slidenum">
              <a:rPr lang="ru-RU" altLang="uk-UA"/>
              <a:pPr>
                <a:defRPr/>
              </a:pPr>
              <a:t>‹#›</a:t>
            </a:fld>
            <a:endParaRPr lang="ru-RU" alt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2CCAB84-EC78-4D0B-8F92-5A8D047CDFB3}" type="datetime1">
              <a:rPr lang="ru-RU"/>
              <a:pPr>
                <a:defRPr/>
              </a:pPr>
              <a:t>22.11.2022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D55E91D-61AB-4F7E-B726-596C0A3ABB7D}" type="slidenum">
              <a:rPr lang="ru-RU" altLang="uk-UA"/>
              <a:pPr>
                <a:defRPr/>
              </a:pPr>
              <a:t>‹#›</a:t>
            </a:fld>
            <a:endParaRPr lang="ru-RU" alt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3996C26-D6A1-41EF-AFD4-C7E0E83BF7FA}" type="datetime1">
              <a:rPr lang="ru-RU"/>
              <a:pPr>
                <a:defRPr/>
              </a:pPr>
              <a:t>22.11.2022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491E2D70-5972-4F61-9B73-CC42ECADC4DB}" type="slidenum">
              <a:rPr lang="ru-RU" altLang="uk-UA"/>
              <a:pPr>
                <a:defRPr/>
              </a:pPr>
              <a:t>‹#›</a:t>
            </a:fld>
            <a:endParaRPr lang="ru-RU" alt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png"/><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pn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3.png"/><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oleObject" Target="../embeddings/oleObject1.bin"/><Relationship Id="rId3" Type="http://schemas.openxmlformats.org/officeDocument/2006/relationships/notesSlide" Target="../notesSlides/notesSlide4.xml"/><Relationship Id="rId21" Type="http://schemas.openxmlformats.org/officeDocument/2006/relationships/image" Target="../media/image11.emf"/><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slideLayout" Target="../slideLayouts/slideLayout7.xml"/><Relationship Id="rId16" Type="http://schemas.openxmlformats.org/officeDocument/2006/relationships/image" Target="../media/image22.jpeg"/><Relationship Id="rId20" Type="http://schemas.openxmlformats.org/officeDocument/2006/relationships/oleObject" Target="../embeddings/oleObject2.bin"/><Relationship Id="rId1" Type="http://schemas.openxmlformats.org/officeDocument/2006/relationships/vmlDrawing" Target="../drawings/vmlDrawing1.v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3.png"/><Relationship Id="rId15" Type="http://schemas.openxmlformats.org/officeDocument/2006/relationships/image" Target="../media/image21.jpeg"/><Relationship Id="rId10" Type="http://schemas.openxmlformats.org/officeDocument/2006/relationships/image" Target="../media/image16.jpeg"/><Relationship Id="rId19" Type="http://schemas.openxmlformats.org/officeDocument/2006/relationships/image" Target="../media/image10.emf"/><Relationship Id="rId4" Type="http://schemas.openxmlformats.org/officeDocument/2006/relationships/image" Target="../media/image2.png"/><Relationship Id="rId9" Type="http://schemas.openxmlformats.org/officeDocument/2006/relationships/image" Target="../media/image15.jpe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3.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3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2059" name="Picture 11" descr="D:\Група_МВС\Презентации\Доповідь на 14.12.2021 (DEEP)\Академія корпус\s2-2.jpg"/>
          <p:cNvPicPr>
            <a:picLocks noChangeAspect="1" noChangeArrowheads="1"/>
          </p:cNvPicPr>
          <p:nvPr/>
        </p:nvPicPr>
        <p:blipFill>
          <a:blip r:embed="rId3"/>
          <a:srcRect/>
          <a:stretch>
            <a:fillRect/>
          </a:stretch>
        </p:blipFill>
        <p:spPr bwMode="auto">
          <a:xfrm>
            <a:off x="0" y="857232"/>
            <a:ext cx="9144000" cy="6000768"/>
          </a:xfrm>
          <a:prstGeom prst="rect">
            <a:avLst/>
          </a:prstGeom>
          <a:noFill/>
          <a:ln>
            <a:noFill/>
          </a:ln>
          <a:effectLst/>
          <a:scene3d>
            <a:camera prst="orthographicFront">
              <a:rot lat="0" lon="0" rev="0"/>
            </a:camera>
            <a:lightRig rig="chilly" dir="t">
              <a:rot lat="0" lon="0" rev="18480000"/>
            </a:lightRig>
          </a:scene3d>
          <a:sp3d prstMaterial="clear">
            <a:bevelT h="63500"/>
          </a:sp3d>
        </p:spPr>
      </p:pic>
      <p:pic>
        <p:nvPicPr>
          <p:cNvPr id="2053" name="Picture 368" descr="FLAGVM89"/>
          <p:cNvPicPr>
            <a:picLocks noChangeAspect="1" noChangeArrowheads="1"/>
          </p:cNvPicPr>
          <p:nvPr/>
        </p:nvPicPr>
        <p:blipFill>
          <a:blip r:embed="rId4"/>
          <a:srcRect/>
          <a:stretch>
            <a:fillRect/>
          </a:stretch>
        </p:blipFill>
        <p:spPr bwMode="auto">
          <a:xfrm>
            <a:off x="0" y="1"/>
            <a:ext cx="928662" cy="730810"/>
          </a:xfrm>
          <a:prstGeom prst="rect">
            <a:avLst/>
          </a:prstGeom>
          <a:noFill/>
          <a:ln w="9525">
            <a:noFill/>
            <a:miter lim="800000"/>
            <a:headEnd/>
            <a:tailEnd/>
          </a:ln>
          <a:effectLst>
            <a:outerShdw dist="35921" dir="2700000" algn="ctr" rotWithShape="0">
              <a:srgbClr val="808080"/>
            </a:outerShdw>
          </a:effectLst>
        </p:spPr>
      </p:pic>
      <p:sp>
        <p:nvSpPr>
          <p:cNvPr id="2054" name="Прямокутник 1"/>
          <p:cNvSpPr>
            <a:spLocks noChangeArrowheads="1"/>
          </p:cNvSpPr>
          <p:nvPr/>
        </p:nvSpPr>
        <p:spPr bwMode="auto">
          <a:xfrm>
            <a:off x="-63501" y="2428868"/>
            <a:ext cx="9207501" cy="2677464"/>
          </a:xfrm>
          <a:prstGeom prst="rect">
            <a:avLst/>
          </a:prstGeom>
          <a:noFill/>
          <a:ln w="9525">
            <a:noFill/>
            <a:miter lim="800000"/>
            <a:headEnd/>
            <a:tailEnd/>
          </a:ln>
        </p:spPr>
        <p:txBody>
          <a:bodyPr wrap="square">
            <a:spAutoFit/>
          </a:bodyPr>
          <a:lstStyle/>
          <a:p>
            <a:pPr indent="395288" algn="ctr" eaLnBrk="1" hangingPunct="1">
              <a:lnSpc>
                <a:spcPct val="107000"/>
              </a:lnSpc>
            </a:pPr>
            <a:r>
              <a:rPr lang="en-US" sz="4400" dirty="0" smtClean="0">
                <a:solidFill>
                  <a:schemeClr val="tx2">
                    <a:lumMod val="75000"/>
                  </a:schemeClr>
                </a:solidFill>
                <a:latin typeface="Times New Roman" panose="02020603050405020304" pitchFamily="18" charset="0"/>
                <a:cs typeface="Times New Roman" panose="02020603050405020304" pitchFamily="18" charset="0"/>
              </a:rPr>
              <a:t>Naval Institute National University “Odessa Maritime Academy”</a:t>
            </a:r>
            <a:endParaRPr lang="uk-UA" sz="4400" dirty="0" smtClean="0">
              <a:solidFill>
                <a:schemeClr val="tx2">
                  <a:lumMod val="75000"/>
                </a:schemeClr>
              </a:solidFill>
              <a:latin typeface="Times New Roman" panose="02020603050405020304" pitchFamily="18" charset="0"/>
              <a:cs typeface="Times New Roman" panose="02020603050405020304" pitchFamily="18" charset="0"/>
            </a:endParaRPr>
          </a:p>
          <a:p>
            <a:pPr indent="395288" algn="ctr" eaLnBrk="1" hangingPunct="1">
              <a:lnSpc>
                <a:spcPct val="107000"/>
              </a:lnSpc>
            </a:pPr>
            <a:r>
              <a:rPr lang="ru-RU" altLang="uk-UA" sz="4400" dirty="0" smtClean="0">
                <a:solidFill>
                  <a:schemeClr val="tx2">
                    <a:lumMod val="75000"/>
                  </a:schemeClr>
                </a:solidFill>
                <a:latin typeface="Monotype Corsiva" pitchFamily="66" charset="0"/>
              </a:rPr>
              <a:t>“ </a:t>
            </a:r>
            <a:r>
              <a:rPr lang="en-US" altLang="ru-RU" sz="4400" i="1" dirty="0" err="1" smtClean="0">
                <a:solidFill>
                  <a:schemeClr val="tx2">
                    <a:lumMod val="75000"/>
                  </a:schemeClr>
                </a:solidFill>
                <a:latin typeface="Monotype Corsiva" pitchFamily="66" charset="0"/>
              </a:rPr>
              <a:t>Tantum</a:t>
            </a:r>
            <a:r>
              <a:rPr lang="en-US" altLang="ru-RU" sz="4400" i="1" dirty="0" smtClean="0">
                <a:solidFill>
                  <a:schemeClr val="tx2">
                    <a:lumMod val="75000"/>
                  </a:schemeClr>
                </a:solidFill>
                <a:latin typeface="Monotype Corsiva" pitchFamily="66" charset="0"/>
              </a:rPr>
              <a:t> </a:t>
            </a:r>
            <a:r>
              <a:rPr lang="en-US" altLang="ru-RU" sz="4400" i="1" dirty="0" err="1" smtClean="0">
                <a:solidFill>
                  <a:schemeClr val="tx2">
                    <a:lumMod val="75000"/>
                  </a:schemeClr>
                </a:solidFill>
                <a:latin typeface="Monotype Corsiva" pitchFamily="66" charset="0"/>
              </a:rPr>
              <a:t>possumus</a:t>
            </a:r>
            <a:r>
              <a:rPr lang="en-US" altLang="ru-RU" sz="4400" i="1" dirty="0" smtClean="0">
                <a:solidFill>
                  <a:schemeClr val="tx2">
                    <a:lumMod val="75000"/>
                  </a:schemeClr>
                </a:solidFill>
                <a:latin typeface="Monotype Corsiva" pitchFamily="66" charset="0"/>
              </a:rPr>
              <a:t>, quantum </a:t>
            </a:r>
            <a:r>
              <a:rPr lang="en-US" altLang="ru-RU" sz="4400" i="1" dirty="0" err="1" smtClean="0">
                <a:solidFill>
                  <a:schemeClr val="tx2">
                    <a:lumMod val="75000"/>
                  </a:schemeClr>
                </a:solidFill>
                <a:latin typeface="Monotype Corsiva" pitchFamily="66" charset="0"/>
              </a:rPr>
              <a:t>scimus</a:t>
            </a:r>
            <a:r>
              <a:rPr lang="ru-RU" altLang="uk-UA" sz="4400" dirty="0" smtClean="0">
                <a:solidFill>
                  <a:schemeClr val="tx2">
                    <a:lumMod val="75000"/>
                  </a:schemeClr>
                </a:solidFill>
                <a:latin typeface="Monotype Corsiva" pitchFamily="66" charset="0"/>
              </a:rPr>
              <a:t>  ”</a:t>
            </a:r>
            <a:r>
              <a:rPr lang="en-US" altLang="ru-RU" sz="4400" i="1" dirty="0" smtClean="0">
                <a:solidFill>
                  <a:schemeClr val="tx2">
                    <a:lumMod val="75000"/>
                  </a:schemeClr>
                </a:solidFill>
                <a:latin typeface="Monotype Corsiva" pitchFamily="66" charset="0"/>
              </a:rPr>
              <a:t> </a:t>
            </a:r>
            <a:endParaRPr lang="uk-UA" altLang="ru-RU" sz="4400" dirty="0" smtClean="0">
              <a:solidFill>
                <a:schemeClr val="tx2">
                  <a:lumMod val="75000"/>
                </a:schemeClr>
              </a:solidFill>
              <a:latin typeface="Monotype Corsiva" pitchFamily="66" charset="0"/>
            </a:endParaRPr>
          </a:p>
          <a:p>
            <a:pPr indent="395288" algn="ctr" eaLnBrk="1" hangingPunct="1">
              <a:lnSpc>
                <a:spcPct val="107000"/>
              </a:lnSpc>
            </a:pPr>
            <a:endParaRPr lang="uk-UA" altLang="uk-UA" sz="2500" b="1" dirty="0">
              <a:solidFill>
                <a:srgbClr val="002060"/>
              </a:solidFill>
            </a:endParaRPr>
          </a:p>
        </p:txBody>
      </p:sp>
      <p:sp>
        <p:nvSpPr>
          <p:cNvPr id="2057"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99E3EC33-7782-4120-8CCF-9639910C422D}" type="slidenum">
              <a:rPr lang="ru-RU" altLang="uk-UA" smtClean="0">
                <a:latin typeface="Arial" charset="0"/>
              </a:rPr>
              <a:pPr/>
              <a:t>1</a:t>
            </a:fld>
            <a:endParaRPr lang="ru-RU" altLang="uk-UA" smtClean="0">
              <a:latin typeface="Arial" charset="0"/>
            </a:endParaRPr>
          </a:p>
        </p:txBody>
      </p:sp>
      <p:pic>
        <p:nvPicPr>
          <p:cNvPr id="2058" name="Picture 4"/>
          <p:cNvPicPr>
            <a:picLocks noChangeAspect="1" noChangeArrowheads="1"/>
          </p:cNvPicPr>
          <p:nvPr/>
        </p:nvPicPr>
        <p:blipFill>
          <a:blip r:embed="rId5"/>
          <a:srcRect/>
          <a:stretch>
            <a:fillRect/>
          </a:stretch>
        </p:blipFill>
        <p:spPr bwMode="auto">
          <a:xfrm>
            <a:off x="8358206" y="1"/>
            <a:ext cx="785793" cy="7857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7173" name="Picture 368" descr="FLAGVM89"/>
          <p:cNvPicPr>
            <a:picLocks noChangeAspect="1" noChangeArrowheads="1"/>
          </p:cNvPicPr>
          <p:nvPr/>
        </p:nvPicPr>
        <p:blipFill>
          <a:blip r:embed="rId3"/>
          <a:srcRect/>
          <a:stretch>
            <a:fillRect/>
          </a:stretch>
        </p:blipFill>
        <p:spPr bwMode="auto">
          <a:xfrm>
            <a:off x="1" y="0"/>
            <a:ext cx="928662" cy="730809"/>
          </a:xfrm>
          <a:prstGeom prst="rect">
            <a:avLst/>
          </a:prstGeom>
          <a:noFill/>
          <a:ln w="9525">
            <a:noFill/>
            <a:miter lim="800000"/>
            <a:headEnd/>
            <a:tailEnd/>
          </a:ln>
          <a:effectLst>
            <a:outerShdw dist="35921" dir="2700000" algn="ctr" rotWithShape="0">
              <a:srgbClr val="808080"/>
            </a:outerShdw>
          </a:effectLst>
        </p:spPr>
      </p:pic>
      <p:sp>
        <p:nvSpPr>
          <p:cNvPr id="8198"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CDFA55FD-3D8D-4F1D-9880-62C13AF6B941}" type="slidenum">
              <a:rPr lang="ru-RU" altLang="uk-UA" smtClean="0">
                <a:latin typeface="Arial" charset="0"/>
              </a:rPr>
              <a:pPr/>
              <a:t>10</a:t>
            </a:fld>
            <a:endParaRPr lang="ru-RU" altLang="uk-UA" smtClean="0">
              <a:latin typeface="Arial" charset="0"/>
            </a:endParaRPr>
          </a:p>
        </p:txBody>
      </p:sp>
      <p:sp>
        <p:nvSpPr>
          <p:cNvPr id="8200" name="TextBox 11"/>
          <p:cNvSpPr txBox="1">
            <a:spLocks noChangeArrowheads="1"/>
          </p:cNvSpPr>
          <p:nvPr/>
        </p:nvSpPr>
        <p:spPr bwMode="auto">
          <a:xfrm>
            <a:off x="2071670" y="214290"/>
            <a:ext cx="4857784" cy="461665"/>
          </a:xfrm>
          <a:prstGeom prst="rect">
            <a:avLst/>
          </a:prstGeom>
          <a:noFill/>
          <a:ln w="9525">
            <a:noFill/>
            <a:miter lim="800000"/>
            <a:headEnd/>
            <a:tailEnd/>
          </a:ln>
        </p:spPr>
        <p:txBody>
          <a:bodyPr wrap="square">
            <a:spAutoFit/>
          </a:bodyPr>
          <a:lstStyle/>
          <a:p>
            <a:pPr algn="ctr"/>
            <a:r>
              <a:rPr lang="en-US" altLang="ru-RU" sz="2400" b="1" dirty="0" smtClean="0">
                <a:solidFill>
                  <a:schemeClr val="tx2">
                    <a:lumMod val="60000"/>
                    <a:lumOff val="40000"/>
                  </a:schemeClr>
                </a:solidFill>
                <a:latin typeface="Arial" pitchFamily="34" charset="0"/>
                <a:cs typeface="Arial" pitchFamily="34" charset="0"/>
              </a:rPr>
              <a:t>English language classes</a:t>
            </a:r>
            <a:endParaRPr lang="uk-UA" altLang="ru-RU" sz="2400" b="1" dirty="0">
              <a:solidFill>
                <a:schemeClr val="tx2">
                  <a:lumMod val="60000"/>
                  <a:lumOff val="40000"/>
                </a:schemeClr>
              </a:solidFill>
              <a:latin typeface="Arial" pitchFamily="34" charset="0"/>
              <a:cs typeface="Arial" pitchFamily="34" charset="0"/>
            </a:endParaRPr>
          </a:p>
        </p:txBody>
      </p:sp>
      <p:pic>
        <p:nvPicPr>
          <p:cNvPr id="8201" name="Picture 4"/>
          <p:cNvPicPr>
            <a:picLocks noChangeAspect="1" noChangeArrowheads="1"/>
          </p:cNvPicPr>
          <p:nvPr/>
        </p:nvPicPr>
        <p:blipFill>
          <a:blip r:embed="rId4"/>
          <a:srcRect/>
          <a:stretch>
            <a:fillRect/>
          </a:stretch>
        </p:blipFill>
        <p:spPr bwMode="auto">
          <a:xfrm>
            <a:off x="8358208" y="0"/>
            <a:ext cx="785792" cy="785793"/>
          </a:xfrm>
          <a:prstGeom prst="rect">
            <a:avLst/>
          </a:prstGeom>
          <a:noFill/>
          <a:ln w="9525">
            <a:noFill/>
            <a:miter lim="800000"/>
            <a:headEnd/>
            <a:tailEnd/>
          </a:ln>
        </p:spPr>
      </p:pic>
      <p:pic>
        <p:nvPicPr>
          <p:cNvPr id="2050" name="Picture 2" descr="F:\Доповідь на 25.05.2021 (Оперативний збір)\Доповідь на 14.12.2021 (DEEP)\Матеріально технічна база\134448184_1725026907700572_3187217663454909725_o.jpg"/>
          <p:cNvPicPr>
            <a:picLocks noChangeAspect="1" noChangeArrowheads="1"/>
          </p:cNvPicPr>
          <p:nvPr/>
        </p:nvPicPr>
        <p:blipFill>
          <a:blip r:embed="rId5"/>
          <a:srcRect/>
          <a:stretch>
            <a:fillRect/>
          </a:stretch>
        </p:blipFill>
        <p:spPr bwMode="auto">
          <a:xfrm>
            <a:off x="4286248" y="3500438"/>
            <a:ext cx="4068786" cy="2714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Прямоугольник 8"/>
          <p:cNvSpPr/>
          <p:nvPr/>
        </p:nvSpPr>
        <p:spPr>
          <a:xfrm>
            <a:off x="214282" y="1142984"/>
            <a:ext cx="4572000" cy="3593484"/>
          </a:xfrm>
          <a:prstGeom prst="rect">
            <a:avLst/>
          </a:prstGeom>
        </p:spPr>
        <p:txBody>
          <a:bodyPr>
            <a:spAutoFit/>
          </a:bodyPr>
          <a:lstStyle/>
          <a:p>
            <a:pPr lvl="0">
              <a:lnSpc>
                <a:spcPct val="115000"/>
              </a:lnSpc>
              <a:spcAft>
                <a:spcPts val="0"/>
              </a:spcAft>
            </a:pPr>
            <a:r>
              <a:rPr lang="uk-UA" sz="2400" dirty="0" smtClean="0">
                <a:latin typeface="+mj-lt"/>
                <a:cs typeface="Times New Roman" pitchFamily="18" charset="0"/>
              </a:rPr>
              <a:t>1. </a:t>
            </a:r>
            <a:r>
              <a:rPr lang="en-US" sz="2400" dirty="0" smtClean="0">
                <a:latin typeface="+mj-lt"/>
                <a:cs typeface="Times New Roman" pitchFamily="18" charset="0"/>
              </a:rPr>
              <a:t>The intensive English language course has been conducted for the 1</a:t>
            </a:r>
            <a:r>
              <a:rPr lang="en-US" sz="2400" baseline="30000" dirty="0" smtClean="0">
                <a:latin typeface="+mj-lt"/>
                <a:cs typeface="Times New Roman" pitchFamily="18" charset="0"/>
              </a:rPr>
              <a:t>st</a:t>
            </a:r>
            <a:r>
              <a:rPr lang="en-US" sz="2400" dirty="0" smtClean="0">
                <a:latin typeface="+mj-lt"/>
                <a:cs typeface="Times New Roman" pitchFamily="18" charset="0"/>
              </a:rPr>
              <a:t> year cadets (180 hours);</a:t>
            </a:r>
            <a:endParaRPr lang="ru-RU" sz="2400" dirty="0" smtClean="0">
              <a:latin typeface="+mj-lt"/>
              <a:cs typeface="Times New Roman" pitchFamily="18" charset="0"/>
            </a:endParaRPr>
          </a:p>
          <a:p>
            <a:pPr lvl="0">
              <a:lnSpc>
                <a:spcPct val="115000"/>
              </a:lnSpc>
              <a:spcAft>
                <a:spcPts val="1000"/>
              </a:spcAft>
            </a:pPr>
            <a:r>
              <a:rPr lang="uk-UA" sz="2400" dirty="0" smtClean="0">
                <a:latin typeface="+mj-lt"/>
                <a:cs typeface="Times New Roman" pitchFamily="18" charset="0"/>
              </a:rPr>
              <a:t>2. </a:t>
            </a:r>
            <a:r>
              <a:rPr lang="en-US" sz="2400" dirty="0" smtClean="0">
                <a:latin typeface="+mj-lt"/>
                <a:cs typeface="Times New Roman" pitchFamily="18" charset="0"/>
              </a:rPr>
              <a:t>STANAG certification for the English course graduates as well as officers/cadets</a:t>
            </a:r>
            <a:r>
              <a:rPr lang="uk-UA" sz="2400" dirty="0" smtClean="0">
                <a:latin typeface="+mj-lt"/>
                <a:cs typeface="Times New Roman" pitchFamily="18" charset="0"/>
              </a:rPr>
              <a:t>;</a:t>
            </a:r>
          </a:p>
          <a:p>
            <a:pPr lvl="0">
              <a:lnSpc>
                <a:spcPct val="115000"/>
              </a:lnSpc>
              <a:spcAft>
                <a:spcPts val="1000"/>
              </a:spcAft>
            </a:pPr>
            <a:r>
              <a:rPr lang="uk-UA" sz="2400" dirty="0" smtClean="0">
                <a:latin typeface="+mj-lt"/>
                <a:cs typeface="Times New Roman" pitchFamily="18" charset="0"/>
              </a:rPr>
              <a:t>3.</a:t>
            </a:r>
            <a:r>
              <a:rPr lang="en-US" sz="2400" dirty="0" smtClean="0">
                <a:latin typeface="+mj-lt"/>
                <a:cs typeface="Times New Roman" pitchFamily="18" charset="0"/>
              </a:rPr>
              <a:t>Opened a third language classroom</a:t>
            </a:r>
            <a:r>
              <a:rPr lang="uk-UA" sz="2400" dirty="0" smtClean="0">
                <a:latin typeface="+mj-lt"/>
                <a:cs typeface="Times New Roman" pitchFamily="18" charset="0"/>
              </a:rPr>
              <a:t>.</a:t>
            </a:r>
          </a:p>
        </p:txBody>
      </p:sp>
      <p:pic>
        <p:nvPicPr>
          <p:cNvPr id="6146" name="Picture 2" descr="D:\Група_МВС\Презентации\Доповідь на 14.12.2021 (DEEP)\Практика\images (1).jpg"/>
          <p:cNvPicPr>
            <a:picLocks noChangeAspect="1" noChangeArrowheads="1"/>
          </p:cNvPicPr>
          <p:nvPr/>
        </p:nvPicPr>
        <p:blipFill>
          <a:blip r:embed="rId6"/>
          <a:srcRect/>
          <a:stretch>
            <a:fillRect/>
          </a:stretch>
        </p:blipFill>
        <p:spPr bwMode="auto">
          <a:xfrm>
            <a:off x="0" y="5429240"/>
            <a:ext cx="1428760" cy="1428760"/>
          </a:xfrm>
          <a:prstGeom prst="rect">
            <a:avLst/>
          </a:prstGeom>
          <a:noFill/>
        </p:spPr>
      </p:pic>
      <p:pic>
        <p:nvPicPr>
          <p:cNvPr id="13" name="Picture 4" descr="C:\Users\ЕВГЕНИЯ\Desktop\IMG_20181127_16103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7818" y="857232"/>
            <a:ext cx="3500462" cy="2289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7173" name="Picture 368" descr="FLAGVM89"/>
          <p:cNvPicPr>
            <a:picLocks noChangeAspect="1" noChangeArrowheads="1"/>
          </p:cNvPicPr>
          <p:nvPr/>
        </p:nvPicPr>
        <p:blipFill>
          <a:blip r:embed="rId3"/>
          <a:srcRect/>
          <a:stretch>
            <a:fillRect/>
          </a:stretch>
        </p:blipFill>
        <p:spPr bwMode="auto">
          <a:xfrm>
            <a:off x="1" y="0"/>
            <a:ext cx="928662" cy="730809"/>
          </a:xfrm>
          <a:prstGeom prst="rect">
            <a:avLst/>
          </a:prstGeom>
          <a:noFill/>
          <a:ln w="9525">
            <a:noFill/>
            <a:miter lim="800000"/>
            <a:headEnd/>
            <a:tailEnd/>
          </a:ln>
          <a:effectLst>
            <a:outerShdw dist="35921" dir="2700000" algn="ctr" rotWithShape="0">
              <a:srgbClr val="808080"/>
            </a:outerShdw>
          </a:effectLst>
        </p:spPr>
      </p:pic>
      <p:sp>
        <p:nvSpPr>
          <p:cNvPr id="8198"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CDFA55FD-3D8D-4F1D-9880-62C13AF6B941}" type="slidenum">
              <a:rPr lang="ru-RU" altLang="uk-UA" smtClean="0">
                <a:latin typeface="Arial" charset="0"/>
              </a:rPr>
              <a:pPr/>
              <a:t>11</a:t>
            </a:fld>
            <a:endParaRPr lang="ru-RU" altLang="uk-UA" smtClean="0">
              <a:latin typeface="Arial" charset="0"/>
            </a:endParaRPr>
          </a:p>
        </p:txBody>
      </p:sp>
      <p:sp>
        <p:nvSpPr>
          <p:cNvPr id="8200" name="TextBox 11"/>
          <p:cNvSpPr txBox="1">
            <a:spLocks noChangeArrowheads="1"/>
          </p:cNvSpPr>
          <p:nvPr/>
        </p:nvSpPr>
        <p:spPr bwMode="auto">
          <a:xfrm>
            <a:off x="2143108" y="142852"/>
            <a:ext cx="4857784" cy="461665"/>
          </a:xfrm>
          <a:prstGeom prst="rect">
            <a:avLst/>
          </a:prstGeom>
          <a:noFill/>
          <a:ln w="9525">
            <a:noFill/>
            <a:miter lim="800000"/>
            <a:headEnd/>
            <a:tailEnd/>
          </a:ln>
        </p:spPr>
        <p:txBody>
          <a:bodyPr wrap="square">
            <a:spAutoFit/>
          </a:bodyPr>
          <a:lstStyle/>
          <a:p>
            <a:pPr algn="ctr"/>
            <a:r>
              <a:rPr lang="en-US" altLang="ru-RU" sz="2400" b="1" dirty="0" smtClean="0">
                <a:solidFill>
                  <a:schemeClr val="tx2">
                    <a:lumMod val="60000"/>
                    <a:lumOff val="40000"/>
                  </a:schemeClr>
                </a:solidFill>
                <a:latin typeface="Arial" pitchFamily="34" charset="0"/>
                <a:cs typeface="Arial" pitchFamily="34" charset="0"/>
              </a:rPr>
              <a:t>Sports complex</a:t>
            </a:r>
            <a:endParaRPr lang="uk-UA" altLang="ru-RU" sz="2400" b="1" dirty="0">
              <a:solidFill>
                <a:schemeClr val="tx2">
                  <a:lumMod val="60000"/>
                  <a:lumOff val="40000"/>
                </a:schemeClr>
              </a:solidFill>
              <a:latin typeface="Arial" pitchFamily="34" charset="0"/>
              <a:cs typeface="Arial" pitchFamily="34" charset="0"/>
            </a:endParaRPr>
          </a:p>
        </p:txBody>
      </p:sp>
      <p:pic>
        <p:nvPicPr>
          <p:cNvPr id="8201" name="Picture 4"/>
          <p:cNvPicPr>
            <a:picLocks noChangeAspect="1" noChangeArrowheads="1"/>
          </p:cNvPicPr>
          <p:nvPr/>
        </p:nvPicPr>
        <p:blipFill>
          <a:blip r:embed="rId4"/>
          <a:srcRect/>
          <a:stretch>
            <a:fillRect/>
          </a:stretch>
        </p:blipFill>
        <p:spPr bwMode="auto">
          <a:xfrm>
            <a:off x="8358206" y="1"/>
            <a:ext cx="785793" cy="785794"/>
          </a:xfrm>
          <a:prstGeom prst="rect">
            <a:avLst/>
          </a:prstGeom>
          <a:noFill/>
          <a:ln w="9525">
            <a:noFill/>
            <a:miter lim="800000"/>
            <a:headEnd/>
            <a:tailEnd/>
          </a:ln>
        </p:spPr>
      </p:pic>
      <p:pic>
        <p:nvPicPr>
          <p:cNvPr id="1026" name="Picture 2" descr="D:\Група_МВС\Презентации\Доповідь на 14.12.2021 (DEEP)\Практика\завантаження (1).jpg"/>
          <p:cNvPicPr>
            <a:picLocks noChangeAspect="1" noChangeArrowheads="1"/>
          </p:cNvPicPr>
          <p:nvPr/>
        </p:nvPicPr>
        <p:blipFill>
          <a:blip r:embed="rId5"/>
          <a:srcRect b="10269"/>
          <a:stretch>
            <a:fillRect/>
          </a:stretch>
        </p:blipFill>
        <p:spPr bwMode="auto">
          <a:xfrm>
            <a:off x="0" y="5429264"/>
            <a:ext cx="1785918" cy="1249212"/>
          </a:xfrm>
          <a:prstGeom prst="rect">
            <a:avLst/>
          </a:prstGeom>
          <a:noFill/>
        </p:spPr>
      </p:pic>
      <p:pic>
        <p:nvPicPr>
          <p:cNvPr id="1027" name="Picture 3" descr="D:\Група_МВС\Презентации\Доповідь на 14.12.2021 (DEEP)\Матеріально технічна база\спорткомплекс.jpg"/>
          <p:cNvPicPr>
            <a:picLocks noChangeAspect="1" noChangeArrowheads="1"/>
          </p:cNvPicPr>
          <p:nvPr/>
        </p:nvPicPr>
        <p:blipFill>
          <a:blip r:embed="rId6"/>
          <a:srcRect/>
          <a:stretch>
            <a:fillRect/>
          </a:stretch>
        </p:blipFill>
        <p:spPr bwMode="auto">
          <a:xfrm>
            <a:off x="2857488" y="1071546"/>
            <a:ext cx="2847975" cy="1600200"/>
          </a:xfrm>
          <a:prstGeom prst="rect">
            <a:avLst/>
          </a:prstGeom>
          <a:noFill/>
          <a:effectLst>
            <a:reflection blurRad="6350" stA="52000" endA="300" endPos="35000" dir="5400000" sy="-100000" algn="bl" rotWithShape="0"/>
            <a:softEdge rad="31750"/>
          </a:effectLst>
        </p:spPr>
      </p:pic>
      <p:pic>
        <p:nvPicPr>
          <p:cNvPr id="1028" name="Picture 4" descr="D:\Група_МВС\Презентации\Доповідь на 14.12.2021 (DEEP)\Матеріально технічна база\спорткомплекс 1.jpg"/>
          <p:cNvPicPr>
            <a:picLocks noChangeAspect="1" noChangeArrowheads="1"/>
          </p:cNvPicPr>
          <p:nvPr/>
        </p:nvPicPr>
        <p:blipFill>
          <a:blip r:embed="rId7"/>
          <a:srcRect/>
          <a:stretch>
            <a:fillRect/>
          </a:stretch>
        </p:blipFill>
        <p:spPr bwMode="auto">
          <a:xfrm>
            <a:off x="6500826" y="1071546"/>
            <a:ext cx="2071702" cy="1553777"/>
          </a:xfrm>
          <a:prstGeom prst="rect">
            <a:avLst/>
          </a:prstGeom>
          <a:noFill/>
          <a:effectLst>
            <a:reflection blurRad="6350" stA="52000" endA="300" endPos="35000" dir="5400000" sy="-100000" algn="bl" rotWithShape="0"/>
            <a:softEdge rad="31750"/>
          </a:effectLst>
        </p:spPr>
      </p:pic>
      <p:pic>
        <p:nvPicPr>
          <p:cNvPr id="1029" name="Picture 5" descr="D:\Група_МВС\Презентации\Доповідь на 14.12.2021 (DEEP)\Матеріально технічна база\спортзал.jpg"/>
          <p:cNvPicPr>
            <a:picLocks noChangeAspect="1" noChangeArrowheads="1"/>
          </p:cNvPicPr>
          <p:nvPr/>
        </p:nvPicPr>
        <p:blipFill>
          <a:blip r:embed="rId8"/>
          <a:srcRect/>
          <a:stretch>
            <a:fillRect/>
          </a:stretch>
        </p:blipFill>
        <p:spPr bwMode="auto">
          <a:xfrm>
            <a:off x="6143636" y="2928934"/>
            <a:ext cx="2542853" cy="1428760"/>
          </a:xfrm>
          <a:prstGeom prst="rect">
            <a:avLst/>
          </a:prstGeom>
          <a:noFill/>
          <a:effectLst>
            <a:reflection blurRad="6350" stA="52000" endA="300" endPos="35000" dir="5400000" sy="-100000" algn="bl" rotWithShape="0"/>
            <a:softEdge rad="31750"/>
          </a:effectLst>
        </p:spPr>
      </p:pic>
      <p:pic>
        <p:nvPicPr>
          <p:cNvPr id="1031" name="Picture 7" descr="D:\Група_МВС\Презентации\Доповідь на 14.12.2021 (DEEP)\Матеріально технічна база\download.jpg"/>
          <p:cNvPicPr>
            <a:picLocks noChangeAspect="1" noChangeArrowheads="1"/>
          </p:cNvPicPr>
          <p:nvPr/>
        </p:nvPicPr>
        <p:blipFill>
          <a:blip r:embed="rId9"/>
          <a:srcRect/>
          <a:stretch>
            <a:fillRect/>
          </a:stretch>
        </p:blipFill>
        <p:spPr bwMode="auto">
          <a:xfrm>
            <a:off x="5715008" y="4572007"/>
            <a:ext cx="2609851" cy="1954869"/>
          </a:xfrm>
          <a:prstGeom prst="rect">
            <a:avLst/>
          </a:prstGeom>
          <a:noFill/>
          <a:effectLst>
            <a:reflection blurRad="6350" stA="52000" endA="300" endPos="35000" dir="5400000" sy="-100000" algn="bl" rotWithShape="0"/>
            <a:softEdge rad="31750"/>
          </a:effectLst>
        </p:spPr>
      </p:pic>
      <p:sp>
        <p:nvSpPr>
          <p:cNvPr id="12" name="TextBox 11"/>
          <p:cNvSpPr txBox="1"/>
          <p:nvPr/>
        </p:nvSpPr>
        <p:spPr>
          <a:xfrm>
            <a:off x="285720" y="3500438"/>
            <a:ext cx="1460208" cy="1661993"/>
          </a:xfrm>
          <a:prstGeom prst="rect">
            <a:avLst/>
          </a:prstGeom>
          <a:noFill/>
        </p:spPr>
        <p:txBody>
          <a:bodyPr wrap="none" rtlCol="0">
            <a:spAutoFit/>
          </a:bodyPr>
          <a:lstStyle/>
          <a:p>
            <a:r>
              <a:rPr lang="en-US" sz="2800" dirty="0" smtClean="0">
                <a:latin typeface="+mn-lt"/>
              </a:rPr>
              <a:t>Gym</a:t>
            </a:r>
            <a:endParaRPr lang="uk-UA" sz="2800" dirty="0" smtClean="0">
              <a:latin typeface="+mn-lt"/>
            </a:endParaRPr>
          </a:p>
          <a:p>
            <a:r>
              <a:rPr lang="en-US" sz="2800" dirty="0" smtClean="0">
                <a:latin typeface="+mn-lt"/>
              </a:rPr>
              <a:t>Basin</a:t>
            </a:r>
            <a:endParaRPr lang="uk-UA" sz="2800" dirty="0" smtClean="0">
              <a:latin typeface="+mn-lt"/>
            </a:endParaRPr>
          </a:p>
          <a:p>
            <a:r>
              <a:rPr lang="en-US" sz="2800" dirty="0" smtClean="0">
                <a:latin typeface="+mn-lt"/>
              </a:rPr>
              <a:t>Gym hall</a:t>
            </a:r>
            <a:endParaRPr lang="uk-UA" sz="2800" dirty="0" smtClean="0">
              <a:latin typeface="+mn-lt"/>
            </a:endParaRPr>
          </a:p>
          <a:p>
            <a:endParaRPr lang="uk-UA"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7173" name="Picture 368" descr="FLAGVM89"/>
          <p:cNvPicPr>
            <a:picLocks noChangeAspect="1" noChangeArrowheads="1"/>
          </p:cNvPicPr>
          <p:nvPr/>
        </p:nvPicPr>
        <p:blipFill>
          <a:blip r:embed="rId3"/>
          <a:srcRect/>
          <a:stretch>
            <a:fillRect/>
          </a:stretch>
        </p:blipFill>
        <p:spPr bwMode="auto">
          <a:xfrm>
            <a:off x="1" y="0"/>
            <a:ext cx="928662" cy="730809"/>
          </a:xfrm>
          <a:prstGeom prst="rect">
            <a:avLst/>
          </a:prstGeom>
          <a:noFill/>
          <a:ln w="9525">
            <a:noFill/>
            <a:miter lim="800000"/>
            <a:headEnd/>
            <a:tailEnd/>
          </a:ln>
          <a:effectLst>
            <a:outerShdw dist="35921" dir="2700000" algn="ctr" rotWithShape="0">
              <a:srgbClr val="808080"/>
            </a:outerShdw>
          </a:effectLst>
        </p:spPr>
      </p:pic>
      <p:sp>
        <p:nvSpPr>
          <p:cNvPr id="8198"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CDFA55FD-3D8D-4F1D-9880-62C13AF6B941}" type="slidenum">
              <a:rPr lang="ru-RU" altLang="uk-UA" smtClean="0">
                <a:latin typeface="Arial" charset="0"/>
              </a:rPr>
              <a:pPr/>
              <a:t>12</a:t>
            </a:fld>
            <a:endParaRPr lang="ru-RU" altLang="uk-UA" smtClean="0">
              <a:latin typeface="Arial" charset="0"/>
            </a:endParaRPr>
          </a:p>
        </p:txBody>
      </p:sp>
      <p:sp>
        <p:nvSpPr>
          <p:cNvPr id="8199" name="Прямоугольник 2"/>
          <p:cNvSpPr>
            <a:spLocks noChangeArrowheads="1"/>
          </p:cNvSpPr>
          <p:nvPr/>
        </p:nvSpPr>
        <p:spPr bwMode="auto">
          <a:xfrm>
            <a:off x="500034" y="714356"/>
            <a:ext cx="8377237" cy="861774"/>
          </a:xfrm>
          <a:prstGeom prst="rect">
            <a:avLst/>
          </a:prstGeom>
          <a:noFill/>
          <a:ln w="9525">
            <a:noFill/>
            <a:miter lim="800000"/>
            <a:headEnd/>
            <a:tailEnd/>
          </a:ln>
        </p:spPr>
        <p:txBody>
          <a:bodyPr>
            <a:spAutoFit/>
          </a:bodyPr>
          <a:lstStyle/>
          <a:p>
            <a:endParaRPr lang="ru-RU"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a:p>
            <a:pPr algn="just"/>
            <a:r>
              <a:rPr lang="uk-U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endParaRPr lang="uk-UA"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a:p>
            <a:pPr algn="just"/>
            <a:r>
              <a:rPr lang="uk-UA" dirty="0"/>
              <a:t>	</a:t>
            </a:r>
            <a:endParaRPr lang="ru-RU" dirty="0"/>
          </a:p>
        </p:txBody>
      </p:sp>
      <p:sp>
        <p:nvSpPr>
          <p:cNvPr id="8200" name="TextBox 11"/>
          <p:cNvSpPr txBox="1">
            <a:spLocks noChangeArrowheads="1"/>
          </p:cNvSpPr>
          <p:nvPr/>
        </p:nvSpPr>
        <p:spPr bwMode="auto">
          <a:xfrm>
            <a:off x="2071670" y="142852"/>
            <a:ext cx="5143536" cy="461665"/>
          </a:xfrm>
          <a:prstGeom prst="rect">
            <a:avLst/>
          </a:prstGeom>
          <a:noFill/>
          <a:ln w="9525">
            <a:noFill/>
            <a:miter lim="800000"/>
            <a:headEnd/>
            <a:tailEnd/>
          </a:ln>
        </p:spPr>
        <p:txBody>
          <a:bodyPr wrap="square">
            <a:spAutoFit/>
          </a:bodyPr>
          <a:lstStyle/>
          <a:p>
            <a:pPr algn="ctr"/>
            <a:r>
              <a:rPr lang="en-US" altLang="ru-RU" sz="2400" b="1" dirty="0" smtClean="0">
                <a:solidFill>
                  <a:schemeClr val="tx2">
                    <a:lumMod val="60000"/>
                    <a:lumOff val="40000"/>
                  </a:schemeClr>
                </a:solidFill>
                <a:latin typeface="Arial" pitchFamily="34" charset="0"/>
                <a:cs typeface="Arial" pitchFamily="34" charset="0"/>
              </a:rPr>
              <a:t>Practice</a:t>
            </a:r>
            <a:endParaRPr lang="uk-UA" altLang="ru-RU" sz="2400" b="1" dirty="0">
              <a:solidFill>
                <a:schemeClr val="tx2">
                  <a:lumMod val="60000"/>
                  <a:lumOff val="40000"/>
                </a:schemeClr>
              </a:solidFill>
              <a:latin typeface="Arial" pitchFamily="34" charset="0"/>
              <a:cs typeface="Arial" pitchFamily="34" charset="0"/>
            </a:endParaRPr>
          </a:p>
        </p:txBody>
      </p:sp>
      <p:pic>
        <p:nvPicPr>
          <p:cNvPr id="8201" name="Picture 4"/>
          <p:cNvPicPr>
            <a:picLocks noChangeAspect="1" noChangeArrowheads="1"/>
          </p:cNvPicPr>
          <p:nvPr/>
        </p:nvPicPr>
        <p:blipFill>
          <a:blip r:embed="rId4"/>
          <a:srcRect/>
          <a:stretch>
            <a:fillRect/>
          </a:stretch>
        </p:blipFill>
        <p:spPr bwMode="auto">
          <a:xfrm>
            <a:off x="8358206" y="1"/>
            <a:ext cx="785793" cy="785794"/>
          </a:xfrm>
          <a:prstGeom prst="rect">
            <a:avLst/>
          </a:prstGeom>
          <a:noFill/>
          <a:ln w="9525">
            <a:noFill/>
            <a:miter lim="800000"/>
            <a:headEnd/>
            <a:tailEnd/>
          </a:ln>
        </p:spPr>
      </p:pic>
      <p:pic>
        <p:nvPicPr>
          <p:cNvPr id="1026" name="Picture 2" descr="F:\Доповідь на 25.05.2021 (Оперативний збір)\Доповідь на 14.12.2021 (DEEP)\Матеріально технічна база\9EE68EE8-8DB9-4A61-A732-C3FCFB6E83BC.jpeg"/>
          <p:cNvPicPr>
            <a:picLocks noChangeAspect="1" noChangeArrowheads="1"/>
          </p:cNvPicPr>
          <p:nvPr/>
        </p:nvPicPr>
        <p:blipFill>
          <a:blip r:embed="rId5" cstate="print"/>
          <a:srcRect/>
          <a:stretch>
            <a:fillRect/>
          </a:stretch>
        </p:blipFill>
        <p:spPr bwMode="auto">
          <a:xfrm>
            <a:off x="214282" y="1142984"/>
            <a:ext cx="2286016"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F:\Доповідь на 25.05.2021 (Оперативний збір)\Доповідь на 14.12.2021 (DEEP)\Матеріально технічна база\6-1.jpg"/>
          <p:cNvPicPr>
            <a:picLocks noChangeAspect="1" noChangeArrowheads="1"/>
          </p:cNvPicPr>
          <p:nvPr/>
        </p:nvPicPr>
        <p:blipFill>
          <a:blip r:embed="rId6"/>
          <a:srcRect/>
          <a:stretch>
            <a:fillRect/>
          </a:stretch>
        </p:blipFill>
        <p:spPr bwMode="auto">
          <a:xfrm>
            <a:off x="5929322" y="1214422"/>
            <a:ext cx="2905144" cy="1634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F:\Доповідь на 25.05.2021 (Оперативний збір)\Доповідь на 14.12.2021 (DEEP)\Матеріально технічна база\102329371_1529986990537899_9039530488645025792_o.jpg"/>
          <p:cNvPicPr>
            <a:picLocks noChangeAspect="1" noChangeArrowheads="1"/>
          </p:cNvPicPr>
          <p:nvPr/>
        </p:nvPicPr>
        <p:blipFill>
          <a:blip r:embed="rId7"/>
          <a:srcRect/>
          <a:stretch>
            <a:fillRect/>
          </a:stretch>
        </p:blipFill>
        <p:spPr bwMode="auto">
          <a:xfrm>
            <a:off x="6215074" y="3214686"/>
            <a:ext cx="2714612" cy="1450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9" name="Picture 5" descr="F:\Доповідь на 25.05.2021 (Оперативний збір)\Доповідь на 14.12.2021 (DEEP)\Матеріально технічна база\245509499_1793684217498320_2201140230013541874_n.jpg"/>
          <p:cNvPicPr>
            <a:picLocks noChangeAspect="1" noChangeArrowheads="1"/>
          </p:cNvPicPr>
          <p:nvPr/>
        </p:nvPicPr>
        <p:blipFill>
          <a:blip r:embed="rId8"/>
          <a:srcRect/>
          <a:stretch>
            <a:fillRect/>
          </a:stretch>
        </p:blipFill>
        <p:spPr bwMode="auto">
          <a:xfrm>
            <a:off x="2928926" y="1071546"/>
            <a:ext cx="2428892" cy="1821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F:\Доповідь на 25.05.2021 (Оперативний збір)\Доповідь на 14.12.2021 (DEEP)\Матеріально технічна база\R.jpg"/>
          <p:cNvPicPr>
            <a:picLocks noChangeAspect="1" noChangeArrowheads="1"/>
          </p:cNvPicPr>
          <p:nvPr/>
        </p:nvPicPr>
        <p:blipFill>
          <a:blip r:embed="rId9" cstate="print"/>
          <a:srcRect/>
          <a:stretch>
            <a:fillRect/>
          </a:stretch>
        </p:blipFill>
        <p:spPr bwMode="auto">
          <a:xfrm>
            <a:off x="6500826" y="4857760"/>
            <a:ext cx="2263060" cy="1697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285720" y="3000372"/>
            <a:ext cx="5143536" cy="4247317"/>
          </a:xfrm>
          <a:prstGeom prst="rect">
            <a:avLst/>
          </a:prstGeom>
          <a:noFill/>
        </p:spPr>
        <p:txBody>
          <a:bodyPr wrap="square" rtlCol="0">
            <a:spAutoFit/>
          </a:bodyPr>
          <a:lstStyle/>
          <a:p>
            <a:r>
              <a:rPr lang="en-US" dirty="0" smtClean="0"/>
              <a:t>1. Internship on Navy ships</a:t>
            </a:r>
          </a:p>
          <a:p>
            <a:r>
              <a:rPr lang="uk-UA" dirty="0" smtClean="0"/>
              <a:t>2.</a:t>
            </a:r>
            <a:r>
              <a:rPr lang="en-US" dirty="0" smtClean="0"/>
              <a:t> Passing the course "Struggle for survival"</a:t>
            </a:r>
            <a:endParaRPr lang="uk-UA" dirty="0" smtClean="0"/>
          </a:p>
          <a:p>
            <a:r>
              <a:rPr lang="uk-UA" dirty="0" smtClean="0"/>
              <a:t>3.</a:t>
            </a:r>
            <a:r>
              <a:rPr lang="en-US" dirty="0" smtClean="0"/>
              <a:t> Practical classes at sea for divers</a:t>
            </a:r>
            <a:endParaRPr lang="uk-UA" dirty="0" smtClean="0"/>
          </a:p>
          <a:p>
            <a:r>
              <a:rPr lang="uk-UA" dirty="0" smtClean="0"/>
              <a:t>4.</a:t>
            </a:r>
            <a:r>
              <a:rPr lang="en-US" dirty="0" smtClean="0"/>
              <a:t> Courses of underwater welding EO Paton Institute</a:t>
            </a:r>
            <a:endParaRPr lang="uk-UA" dirty="0" smtClean="0"/>
          </a:p>
          <a:p>
            <a:r>
              <a:rPr lang="en-US" dirty="0" smtClean="0"/>
              <a:t>5Field exit (training) counteraction to underwater saboteurs</a:t>
            </a:r>
            <a:endParaRPr lang="uk-UA" dirty="0" smtClean="0"/>
          </a:p>
          <a:p>
            <a:r>
              <a:rPr lang="en-US" dirty="0" smtClean="0"/>
              <a:t>6</a:t>
            </a:r>
            <a:r>
              <a:rPr lang="uk-UA" dirty="0" smtClean="0"/>
              <a:t>.</a:t>
            </a:r>
            <a:r>
              <a:rPr lang="en-US" dirty="0" smtClean="0"/>
              <a:t> Boating practice</a:t>
            </a:r>
            <a:endParaRPr lang="uk-UA" dirty="0" smtClean="0"/>
          </a:p>
          <a:p>
            <a:r>
              <a:rPr lang="en-US" dirty="0" smtClean="0"/>
              <a:t>7</a:t>
            </a:r>
            <a:r>
              <a:rPr lang="uk-UA" dirty="0" smtClean="0"/>
              <a:t>.</a:t>
            </a:r>
            <a:r>
              <a:rPr lang="en-US" dirty="0" smtClean="0"/>
              <a:t> Leadership courses</a:t>
            </a:r>
            <a:endParaRPr lang="uk-UA" dirty="0" smtClean="0"/>
          </a:p>
          <a:p>
            <a:r>
              <a:rPr lang="uk-UA" dirty="0" smtClean="0"/>
              <a:t>	</a:t>
            </a:r>
            <a:r>
              <a:rPr lang="en-US" dirty="0" smtClean="0"/>
              <a:t>8</a:t>
            </a:r>
            <a:r>
              <a:rPr lang="uk-UA" dirty="0" smtClean="0"/>
              <a:t>.</a:t>
            </a:r>
            <a:r>
              <a:rPr lang="en-US" dirty="0" smtClean="0"/>
              <a:t> Practice at the Coastal Missile 		Complex</a:t>
            </a:r>
            <a:endParaRPr lang="uk-UA" dirty="0" smtClean="0"/>
          </a:p>
          <a:p>
            <a:endParaRPr lang="uk-UA" dirty="0" smtClean="0"/>
          </a:p>
          <a:p>
            <a:endParaRPr lang="uk-UA" dirty="0" smtClean="0"/>
          </a:p>
          <a:p>
            <a:endParaRPr lang="uk-UA" dirty="0" smtClean="0"/>
          </a:p>
          <a:p>
            <a:endParaRPr lang="uk-UA" dirty="0"/>
          </a:p>
        </p:txBody>
      </p:sp>
      <p:pic>
        <p:nvPicPr>
          <p:cNvPr id="7170" name="Picture 2" descr="D:\Група_МВС\Презентации\Доповідь на 14.12.2021 (DEEP)\Практика\1434319998_chayka.jpg"/>
          <p:cNvPicPr>
            <a:picLocks noChangeAspect="1" noChangeArrowheads="1"/>
          </p:cNvPicPr>
          <p:nvPr/>
        </p:nvPicPr>
        <p:blipFill>
          <a:blip r:embed="rId10" cstate="print"/>
          <a:srcRect/>
          <a:stretch>
            <a:fillRect/>
          </a:stretch>
        </p:blipFill>
        <p:spPr bwMode="auto">
          <a:xfrm>
            <a:off x="142844" y="5584958"/>
            <a:ext cx="1000132" cy="108986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Група_МВС\Презентации\Доповідь на 14.12.2021 (DEEP)\Практика\4944a08f6d59aac271c4bca88300e48c.jpg"/>
          <p:cNvPicPr>
            <a:picLocks noChangeAspect="1" noChangeArrowheads="1"/>
          </p:cNvPicPr>
          <p:nvPr/>
        </p:nvPicPr>
        <p:blipFill>
          <a:blip r:embed="rId3" cstate="print">
            <a:lum bright="30000"/>
          </a:blip>
          <a:srcRect/>
          <a:stretch>
            <a:fillRect/>
          </a:stretch>
        </p:blipFill>
        <p:spPr bwMode="auto">
          <a:xfrm>
            <a:off x="0" y="928670"/>
            <a:ext cx="9144000" cy="5929330"/>
          </a:xfrm>
          <a:prstGeom prst="rect">
            <a:avLst/>
          </a:prstGeom>
          <a:noFill/>
        </p:spPr>
      </p:pic>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7173" name="Picture 368" descr="FLAGVM89"/>
          <p:cNvPicPr>
            <a:picLocks noChangeAspect="1" noChangeArrowheads="1"/>
          </p:cNvPicPr>
          <p:nvPr/>
        </p:nvPicPr>
        <p:blipFill>
          <a:blip r:embed="rId4"/>
          <a:srcRect/>
          <a:stretch>
            <a:fillRect/>
          </a:stretch>
        </p:blipFill>
        <p:spPr bwMode="auto">
          <a:xfrm>
            <a:off x="1" y="0"/>
            <a:ext cx="928662" cy="730809"/>
          </a:xfrm>
          <a:prstGeom prst="rect">
            <a:avLst/>
          </a:prstGeom>
          <a:noFill/>
          <a:ln w="9525">
            <a:noFill/>
            <a:miter lim="800000"/>
            <a:headEnd/>
            <a:tailEnd/>
          </a:ln>
          <a:effectLst>
            <a:outerShdw dist="35921" dir="2700000" algn="ctr" rotWithShape="0">
              <a:srgbClr val="808080"/>
            </a:outerShdw>
          </a:effectLst>
        </p:spPr>
      </p:pic>
      <p:sp>
        <p:nvSpPr>
          <p:cNvPr id="8198"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CDFA55FD-3D8D-4F1D-9880-62C13AF6B941}" type="slidenum">
              <a:rPr lang="ru-RU" altLang="uk-UA" smtClean="0">
                <a:latin typeface="Arial" charset="0"/>
              </a:rPr>
              <a:pPr/>
              <a:t>13</a:t>
            </a:fld>
            <a:endParaRPr lang="ru-RU" altLang="uk-UA" smtClean="0">
              <a:latin typeface="Arial" charset="0"/>
            </a:endParaRPr>
          </a:p>
        </p:txBody>
      </p:sp>
      <p:sp>
        <p:nvSpPr>
          <p:cNvPr id="8200" name="TextBox 11"/>
          <p:cNvSpPr txBox="1">
            <a:spLocks noChangeArrowheads="1"/>
          </p:cNvSpPr>
          <p:nvPr/>
        </p:nvSpPr>
        <p:spPr bwMode="auto">
          <a:xfrm>
            <a:off x="2071670" y="0"/>
            <a:ext cx="5143536" cy="830997"/>
          </a:xfrm>
          <a:prstGeom prst="rect">
            <a:avLst/>
          </a:prstGeom>
          <a:noFill/>
          <a:ln w="9525">
            <a:noFill/>
            <a:miter lim="800000"/>
            <a:headEnd/>
            <a:tailEnd/>
          </a:ln>
        </p:spPr>
        <p:txBody>
          <a:bodyPr wrap="square">
            <a:spAutoFit/>
          </a:bodyPr>
          <a:lstStyle/>
          <a:p>
            <a:pPr algn="ctr"/>
            <a:r>
              <a:rPr lang="en-US" sz="2400" b="1" dirty="0" smtClean="0">
                <a:solidFill>
                  <a:schemeClr val="tx2">
                    <a:lumMod val="60000"/>
                    <a:lumOff val="40000"/>
                  </a:schemeClr>
                </a:solidFill>
              </a:rPr>
              <a:t>INTERNATIONAL MILITARY COOPERATION 2021</a:t>
            </a:r>
            <a:endParaRPr lang="uk-UA" altLang="ru-RU" sz="2400" b="1" dirty="0">
              <a:solidFill>
                <a:schemeClr val="tx2">
                  <a:lumMod val="60000"/>
                  <a:lumOff val="40000"/>
                </a:schemeClr>
              </a:solidFill>
              <a:latin typeface="Arial" pitchFamily="34" charset="0"/>
              <a:cs typeface="Arial" pitchFamily="34" charset="0"/>
            </a:endParaRPr>
          </a:p>
        </p:txBody>
      </p:sp>
      <p:pic>
        <p:nvPicPr>
          <p:cNvPr id="8201" name="Picture 4"/>
          <p:cNvPicPr>
            <a:picLocks noChangeAspect="1" noChangeArrowheads="1"/>
          </p:cNvPicPr>
          <p:nvPr/>
        </p:nvPicPr>
        <p:blipFill>
          <a:blip r:embed="rId5"/>
          <a:srcRect/>
          <a:stretch>
            <a:fillRect/>
          </a:stretch>
        </p:blipFill>
        <p:spPr bwMode="auto">
          <a:xfrm>
            <a:off x="8358214" y="1"/>
            <a:ext cx="785785" cy="785786"/>
          </a:xfrm>
          <a:prstGeom prst="rect">
            <a:avLst/>
          </a:prstGeom>
          <a:noFill/>
          <a:ln w="9525">
            <a:noFill/>
            <a:miter lim="800000"/>
            <a:headEnd/>
            <a:tailEnd/>
          </a:ln>
        </p:spPr>
      </p:pic>
      <p:sp>
        <p:nvSpPr>
          <p:cNvPr id="13" name="Прямоугольник 12"/>
          <p:cNvSpPr/>
          <p:nvPr/>
        </p:nvSpPr>
        <p:spPr>
          <a:xfrm>
            <a:off x="0" y="714356"/>
            <a:ext cx="4572000" cy="6740307"/>
          </a:xfrm>
          <a:prstGeom prst="rect">
            <a:avLst/>
          </a:prstGeom>
        </p:spPr>
        <p:txBody>
          <a:bodyPr wrap="square">
            <a:spAutoFit/>
          </a:bodyPr>
          <a:lstStyle/>
          <a:p>
            <a:pPr eaLnBrk="1" fontAlgn="auto" hangingPunct="1">
              <a:spcBef>
                <a:spcPts val="0"/>
              </a:spcBef>
              <a:spcAft>
                <a:spcPts val="0"/>
              </a:spcAft>
              <a:defRPr/>
            </a:pPr>
            <a:r>
              <a:rPr lang="en-US" b="1" u="sng" dirty="0" smtClean="0">
                <a:solidFill>
                  <a:schemeClr val="tx1">
                    <a:lumMod val="95000"/>
                    <a:lumOff val="5000"/>
                  </a:schemeClr>
                </a:solidFill>
                <a:latin typeface="+mj-lt"/>
                <a:cs typeface="Times New Roman" pitchFamily="18" charset="0"/>
              </a:rPr>
              <a:t>Military establishments</a:t>
            </a:r>
            <a:r>
              <a:rPr lang="uk-UA" b="1" u="sng" dirty="0" smtClean="0">
                <a:solidFill>
                  <a:schemeClr val="tx1">
                    <a:lumMod val="95000"/>
                    <a:lumOff val="5000"/>
                  </a:schemeClr>
                </a:solidFill>
                <a:latin typeface="+mj-lt"/>
                <a:cs typeface="Times New Roman" pitchFamily="18" charset="0"/>
              </a:rPr>
              <a:t>:</a:t>
            </a:r>
            <a:endParaRPr lang="ru-RU" b="1" dirty="0" smtClean="0">
              <a:solidFill>
                <a:schemeClr val="tx1">
                  <a:lumMod val="95000"/>
                  <a:lumOff val="5000"/>
                </a:schemeClr>
              </a:solidFill>
              <a:latin typeface="+mj-lt"/>
              <a:ea typeface="Calibri"/>
              <a:cs typeface="Times New Roman" pitchFamily="18" charset="0"/>
            </a:endParaRPr>
          </a:p>
          <a:p>
            <a:pPr eaLnBrk="1" fontAlgn="auto" hangingPunct="1">
              <a:spcBef>
                <a:spcPts val="0"/>
              </a:spcBef>
              <a:spcAft>
                <a:spcPts val="0"/>
              </a:spcAft>
              <a:defRPr/>
            </a:pPr>
            <a:r>
              <a:rPr lang="uk-UA" dirty="0" smtClean="0">
                <a:solidFill>
                  <a:schemeClr val="tx1">
                    <a:lumMod val="95000"/>
                    <a:lumOff val="5000"/>
                  </a:schemeClr>
                </a:solidFill>
                <a:latin typeface="+mj-lt"/>
                <a:cs typeface="Times New Roman" pitchFamily="18" charset="0"/>
              </a:rPr>
              <a:t>1.</a:t>
            </a:r>
            <a:r>
              <a:rPr lang="en-US" dirty="0" smtClean="0">
                <a:solidFill>
                  <a:schemeClr val="tx1">
                    <a:lumMod val="95000"/>
                    <a:lumOff val="5000"/>
                  </a:schemeClr>
                </a:solidFill>
                <a:latin typeface="+mj-lt"/>
                <a:cs typeface="Times New Roman" pitchFamily="18" charset="0"/>
              </a:rPr>
              <a:t>Royal Naval College “</a:t>
            </a:r>
            <a:r>
              <a:rPr lang="en-US" dirty="0" err="1" smtClean="0">
                <a:solidFill>
                  <a:schemeClr val="tx1">
                    <a:lumMod val="95000"/>
                    <a:lumOff val="5000"/>
                  </a:schemeClr>
                </a:solidFill>
                <a:latin typeface="+mj-lt"/>
                <a:cs typeface="Times New Roman" pitchFamily="18" charset="0"/>
              </a:rPr>
              <a:t>Britania</a:t>
            </a:r>
            <a:r>
              <a:rPr lang="en-US" dirty="0" smtClean="0">
                <a:solidFill>
                  <a:schemeClr val="tx1">
                    <a:lumMod val="95000"/>
                    <a:lumOff val="5000"/>
                  </a:schemeClr>
                </a:solidFill>
                <a:latin typeface="+mj-lt"/>
                <a:cs typeface="Times New Roman" pitchFamily="18" charset="0"/>
              </a:rPr>
              <a:t>” - 3</a:t>
            </a:r>
          </a:p>
          <a:p>
            <a:pPr eaLnBrk="1" fontAlgn="auto" hangingPunct="1">
              <a:spcBef>
                <a:spcPts val="0"/>
              </a:spcBef>
              <a:spcAft>
                <a:spcPts val="0"/>
              </a:spcAft>
              <a:defRPr/>
            </a:pPr>
            <a:r>
              <a:rPr lang="en-US" dirty="0" smtClean="0">
                <a:solidFill>
                  <a:schemeClr val="tx1">
                    <a:lumMod val="95000"/>
                    <a:lumOff val="5000"/>
                  </a:schemeClr>
                </a:solidFill>
                <a:latin typeface="+mj-lt"/>
                <a:cs typeface="Times New Roman" pitchFamily="18" charset="0"/>
              </a:rPr>
              <a:t>I</a:t>
            </a:r>
            <a:r>
              <a:rPr lang="uk-UA" dirty="0" smtClean="0">
                <a:solidFill>
                  <a:schemeClr val="tx1">
                    <a:lumMod val="95000"/>
                    <a:lumOff val="5000"/>
                  </a:schemeClr>
                </a:solidFill>
                <a:latin typeface="+mj-lt"/>
                <a:cs typeface="Times New Roman" pitchFamily="18" charset="0"/>
              </a:rPr>
              <a:t>2.</a:t>
            </a:r>
            <a:r>
              <a:rPr lang="en-US" dirty="0" err="1" smtClean="0">
                <a:solidFill>
                  <a:schemeClr val="tx1">
                    <a:lumMod val="95000"/>
                    <a:lumOff val="5000"/>
                  </a:schemeClr>
                </a:solidFill>
                <a:latin typeface="+mj-lt"/>
                <a:cs typeface="Times New Roman" pitchFamily="18" charset="0"/>
              </a:rPr>
              <a:t>talian</a:t>
            </a:r>
            <a:r>
              <a:rPr lang="en-US" dirty="0" smtClean="0">
                <a:solidFill>
                  <a:schemeClr val="tx1">
                    <a:lumMod val="95000"/>
                    <a:lumOff val="5000"/>
                  </a:schemeClr>
                </a:solidFill>
                <a:latin typeface="+mj-lt"/>
                <a:cs typeface="Times New Roman" pitchFamily="18" charset="0"/>
              </a:rPr>
              <a:t> Naval Academy – 2</a:t>
            </a:r>
          </a:p>
          <a:p>
            <a:pPr eaLnBrk="1" fontAlgn="auto" hangingPunct="1">
              <a:spcBef>
                <a:spcPts val="0"/>
              </a:spcBef>
              <a:spcAft>
                <a:spcPts val="0"/>
              </a:spcAft>
              <a:defRPr/>
            </a:pPr>
            <a:r>
              <a:rPr lang="en-US" b="1" u="sng" dirty="0" smtClean="0">
                <a:solidFill>
                  <a:schemeClr val="tx1">
                    <a:lumMod val="95000"/>
                    <a:lumOff val="5000"/>
                  </a:schemeClr>
                </a:solidFill>
                <a:latin typeface="+mj-lt"/>
                <a:ea typeface="Calibri"/>
                <a:cs typeface="Times New Roman" pitchFamily="18" charset="0"/>
              </a:rPr>
              <a:t>International delegation</a:t>
            </a:r>
            <a:r>
              <a:rPr lang="uk-UA" b="1" dirty="0" smtClean="0">
                <a:solidFill>
                  <a:schemeClr val="tx1">
                    <a:lumMod val="95000"/>
                    <a:lumOff val="5000"/>
                  </a:schemeClr>
                </a:solidFill>
                <a:latin typeface="+mj-lt"/>
                <a:ea typeface="Calibri"/>
                <a:cs typeface="Times New Roman" pitchFamily="18" charset="0"/>
              </a:rPr>
              <a:t>:</a:t>
            </a:r>
            <a:endParaRPr lang="en-US" b="1" dirty="0" smtClean="0">
              <a:solidFill>
                <a:schemeClr val="tx1">
                  <a:lumMod val="95000"/>
                  <a:lumOff val="5000"/>
                </a:schemeClr>
              </a:solidFill>
              <a:latin typeface="+mj-lt"/>
              <a:ea typeface="Calibri"/>
              <a:cs typeface="Times New Roman" pitchFamily="18" charset="0"/>
            </a:endParaRPr>
          </a:p>
          <a:p>
            <a:r>
              <a:rPr lang="en-US" dirty="0" smtClean="0">
                <a:latin typeface="+mj-lt"/>
              </a:rPr>
              <a:t>1. Visit of advisers between the Ministerial Program for Peace and Stabilization for Ukraine </a:t>
            </a:r>
            <a:r>
              <a:rPr lang="uk-UA" dirty="0" smtClean="0">
                <a:latin typeface="+mj-lt"/>
              </a:rPr>
              <a:t>(2022-2025) </a:t>
            </a:r>
          </a:p>
          <a:p>
            <a:r>
              <a:rPr lang="en-US" dirty="0" smtClean="0">
                <a:latin typeface="+mj-lt"/>
              </a:rPr>
              <a:t>2. Visit of representatives of the coordination group NATO DEEP </a:t>
            </a:r>
            <a:endParaRPr lang="uk-UA" dirty="0" smtClean="0">
              <a:latin typeface="+mj-lt"/>
            </a:endParaRPr>
          </a:p>
          <a:p>
            <a:r>
              <a:rPr lang="en-US" dirty="0" smtClean="0">
                <a:latin typeface="+mj-lt"/>
              </a:rPr>
              <a:t>3</a:t>
            </a:r>
            <a:r>
              <a:rPr lang="en-US" b="1" dirty="0" smtClean="0">
                <a:latin typeface="+mj-lt"/>
              </a:rPr>
              <a:t>.</a:t>
            </a:r>
            <a:r>
              <a:rPr lang="en-US" dirty="0" smtClean="0">
                <a:latin typeface="+mj-lt"/>
              </a:rPr>
              <a:t> Visit of delegation of the Commander of Romanian Navy </a:t>
            </a:r>
            <a:endParaRPr lang="uk-UA" dirty="0" smtClean="0">
              <a:latin typeface="+mj-lt"/>
            </a:endParaRPr>
          </a:p>
          <a:p>
            <a:r>
              <a:rPr lang="uk-UA" dirty="0" smtClean="0">
                <a:latin typeface="+mj-lt"/>
              </a:rPr>
              <a:t>4. </a:t>
            </a:r>
            <a:r>
              <a:rPr lang="en-US" dirty="0" smtClean="0">
                <a:latin typeface="+mj-lt"/>
              </a:rPr>
              <a:t>Visit of the international committee of the Red Cross</a:t>
            </a:r>
            <a:r>
              <a:rPr lang="uk-UA" dirty="0" smtClean="0">
                <a:latin typeface="+mj-lt"/>
              </a:rPr>
              <a:t> «</a:t>
            </a:r>
            <a:r>
              <a:rPr lang="en-US" dirty="0" smtClean="0">
                <a:latin typeface="+mj-lt"/>
              </a:rPr>
              <a:t>Humanitarian law and planning during hostilities</a:t>
            </a:r>
            <a:r>
              <a:rPr lang="uk-UA" dirty="0" smtClean="0">
                <a:latin typeface="+mj-lt"/>
              </a:rPr>
              <a:t>». </a:t>
            </a:r>
          </a:p>
          <a:p>
            <a:r>
              <a:rPr lang="en-US" dirty="0" smtClean="0">
                <a:latin typeface="+mj-lt"/>
              </a:rPr>
              <a:t>5. Visit of representatives of the training operation</a:t>
            </a:r>
            <a:r>
              <a:rPr lang="uk-UA" dirty="0" smtClean="0">
                <a:latin typeface="+mj-lt"/>
              </a:rPr>
              <a:t>”</a:t>
            </a:r>
            <a:r>
              <a:rPr lang="en-US" dirty="0" smtClean="0">
                <a:latin typeface="+mj-lt"/>
              </a:rPr>
              <a:t>UNIFIER”</a:t>
            </a:r>
            <a:endParaRPr lang="uk-UA" dirty="0" smtClean="0">
              <a:latin typeface="+mj-lt"/>
            </a:endParaRPr>
          </a:p>
          <a:p>
            <a:r>
              <a:rPr lang="uk-UA" dirty="0" smtClean="0">
                <a:latin typeface="+mj-lt"/>
              </a:rPr>
              <a:t>6.</a:t>
            </a:r>
            <a:r>
              <a:rPr lang="en-US" dirty="0" smtClean="0">
                <a:latin typeface="+mj-lt"/>
              </a:rPr>
              <a:t>Visit of the Ambassador of the French Republic</a:t>
            </a:r>
            <a:r>
              <a:rPr lang="uk-UA" dirty="0" smtClean="0">
                <a:latin typeface="+mj-lt"/>
              </a:rPr>
              <a:t>.  </a:t>
            </a:r>
          </a:p>
          <a:p>
            <a:r>
              <a:rPr lang="uk-UA" dirty="0" smtClean="0">
                <a:latin typeface="+mj-lt"/>
              </a:rPr>
              <a:t>7.</a:t>
            </a:r>
            <a:r>
              <a:rPr lang="en-US" dirty="0" smtClean="0">
                <a:latin typeface="+mj-lt"/>
              </a:rPr>
              <a:t>Visiting the Academy</a:t>
            </a:r>
            <a:r>
              <a:rPr lang="uk-UA" dirty="0" smtClean="0">
                <a:latin typeface="+mj-lt"/>
              </a:rPr>
              <a:t> «140</a:t>
            </a:r>
            <a:r>
              <a:rPr lang="en-US" baseline="30000" dirty="0" err="1" smtClean="0">
                <a:latin typeface="+mj-lt"/>
              </a:rPr>
              <a:t>th</a:t>
            </a:r>
            <a:r>
              <a:rPr lang="en-US" dirty="0" smtClean="0">
                <a:latin typeface="+mj-lt"/>
              </a:rPr>
              <a:t> anniversary of NVNA</a:t>
            </a:r>
            <a:r>
              <a:rPr lang="uk-UA" dirty="0" smtClean="0">
                <a:latin typeface="+mj-lt"/>
              </a:rPr>
              <a:t>» </a:t>
            </a:r>
          </a:p>
          <a:p>
            <a:r>
              <a:rPr lang="en-US" dirty="0" smtClean="0">
                <a:latin typeface="+mj-lt"/>
              </a:rPr>
              <a:t>8. Participation in international exercises ”Sea Breeze exercise</a:t>
            </a:r>
            <a:r>
              <a:rPr lang="uk-UA" dirty="0" smtClean="0">
                <a:latin typeface="+mj-lt"/>
              </a:rPr>
              <a:t>”</a:t>
            </a:r>
          </a:p>
          <a:p>
            <a:pPr eaLnBrk="1" fontAlgn="auto" hangingPunct="1">
              <a:spcBef>
                <a:spcPts val="0"/>
              </a:spcBef>
              <a:spcAft>
                <a:spcPts val="0"/>
              </a:spcAft>
              <a:defRPr/>
            </a:pPr>
            <a:endParaRPr lang="ru-RU" dirty="0" smtClean="0">
              <a:solidFill>
                <a:schemeClr val="tx1">
                  <a:lumMod val="95000"/>
                  <a:lumOff val="5000"/>
                </a:schemeClr>
              </a:solidFill>
              <a:latin typeface="Times New Roman" pitchFamily="18" charset="0"/>
              <a:ea typeface="Calibri"/>
              <a:cs typeface="Times New Roman" pitchFamily="18" charset="0"/>
            </a:endParaRPr>
          </a:p>
          <a:p>
            <a:pPr eaLnBrk="1" fontAlgn="auto" hangingPunct="1">
              <a:spcBef>
                <a:spcPts val="0"/>
              </a:spcBef>
              <a:spcAft>
                <a:spcPts val="0"/>
              </a:spcAft>
              <a:defRPr/>
            </a:pPr>
            <a:endParaRPr lang="ru-RU" dirty="0" smtClean="0">
              <a:solidFill>
                <a:schemeClr val="tx1">
                  <a:lumMod val="95000"/>
                  <a:lumOff val="5000"/>
                </a:schemeClr>
              </a:solidFill>
              <a:latin typeface="+mj-lt"/>
              <a:ea typeface="Calibri"/>
              <a:cs typeface="Times New Roman" pitchFamily="18" charset="0"/>
            </a:endParaRPr>
          </a:p>
        </p:txBody>
      </p:sp>
      <p:sp>
        <p:nvSpPr>
          <p:cNvPr id="14" name="Прямоугольник 13"/>
          <p:cNvSpPr/>
          <p:nvPr/>
        </p:nvSpPr>
        <p:spPr>
          <a:xfrm>
            <a:off x="4572000" y="948690"/>
            <a:ext cx="4572000" cy="5299912"/>
          </a:xfrm>
          <a:prstGeom prst="rect">
            <a:avLst/>
          </a:prstGeom>
        </p:spPr>
        <p:txBody>
          <a:bodyPr wrap="square">
            <a:spAutoFit/>
          </a:bodyPr>
          <a:lstStyle/>
          <a:p>
            <a:pPr>
              <a:lnSpc>
                <a:spcPct val="115000"/>
              </a:lnSpc>
              <a:spcAft>
                <a:spcPts val="0"/>
              </a:spcAft>
            </a:pPr>
            <a:r>
              <a:rPr lang="en-US" b="1" u="sng" dirty="0" smtClean="0">
                <a:latin typeface="+mj-lt"/>
                <a:cs typeface="Times New Roman" pitchFamily="18" charset="0"/>
              </a:rPr>
              <a:t>Courses/exercises/conferences</a:t>
            </a:r>
            <a:r>
              <a:rPr lang="uk-UA" b="1" u="sng" dirty="0" smtClean="0">
                <a:latin typeface="+mj-lt"/>
                <a:cs typeface="Times New Roman" pitchFamily="18" charset="0"/>
              </a:rPr>
              <a:t>:</a:t>
            </a:r>
          </a:p>
          <a:p>
            <a:pPr>
              <a:lnSpc>
                <a:spcPct val="115000"/>
              </a:lnSpc>
              <a:spcAft>
                <a:spcPts val="0"/>
              </a:spcAft>
            </a:pPr>
            <a:r>
              <a:rPr lang="uk-UA" dirty="0" smtClean="0">
                <a:latin typeface="+mj-lt"/>
                <a:cs typeface="Times New Roman" pitchFamily="18" charset="0"/>
              </a:rPr>
              <a:t>1.</a:t>
            </a:r>
            <a:r>
              <a:rPr lang="en-US" dirty="0" err="1" smtClean="0">
                <a:latin typeface="+mj-lt"/>
                <a:cs typeface="Times New Roman" pitchFamily="18" charset="0"/>
              </a:rPr>
              <a:t>Franch</a:t>
            </a:r>
            <a:r>
              <a:rPr lang="en-US" dirty="0" smtClean="0">
                <a:latin typeface="+mj-lt"/>
                <a:cs typeface="Times New Roman" pitchFamily="18" charset="0"/>
              </a:rPr>
              <a:t> language courses – 8 cadet</a:t>
            </a:r>
            <a:endParaRPr lang="en-US" b="1" dirty="0" smtClean="0">
              <a:solidFill>
                <a:srgbClr val="FF0000"/>
              </a:solidFill>
              <a:latin typeface="+mj-lt"/>
            </a:endParaRPr>
          </a:p>
          <a:p>
            <a:r>
              <a:rPr lang="uk-UA" dirty="0" smtClean="0">
                <a:latin typeface="+mj-lt"/>
              </a:rPr>
              <a:t>2.</a:t>
            </a:r>
            <a:r>
              <a:rPr lang="en-US" dirty="0" smtClean="0">
                <a:latin typeface="+mj-lt"/>
              </a:rPr>
              <a:t>E-instructor certification </a:t>
            </a:r>
            <a:r>
              <a:rPr lang="en-US" dirty="0" err="1" smtClean="0">
                <a:latin typeface="+mj-lt"/>
              </a:rPr>
              <a:t>programme</a:t>
            </a:r>
            <a:r>
              <a:rPr lang="en-US" dirty="0" smtClean="0">
                <a:latin typeface="+mj-lt"/>
              </a:rPr>
              <a:t> </a:t>
            </a:r>
          </a:p>
          <a:p>
            <a:r>
              <a:rPr lang="en-US" dirty="0" smtClean="0">
                <a:latin typeface="+mj-lt"/>
              </a:rPr>
              <a:t>(</a:t>
            </a:r>
            <a:r>
              <a:rPr lang="uk-UA" dirty="0" smtClean="0">
                <a:latin typeface="+mj-lt"/>
              </a:rPr>
              <a:t>FFDP1</a:t>
            </a:r>
            <a:r>
              <a:rPr lang="en-US" dirty="0" smtClean="0">
                <a:latin typeface="+mj-lt"/>
              </a:rPr>
              <a:t>)  1</a:t>
            </a:r>
            <a:r>
              <a:rPr lang="uk-UA" dirty="0" smtClean="0">
                <a:latin typeface="+mj-lt"/>
              </a:rPr>
              <a:t> “</a:t>
            </a:r>
            <a:r>
              <a:rPr lang="en-US" dirty="0" smtClean="0">
                <a:latin typeface="+mj-lt"/>
              </a:rPr>
              <a:t>Student Centered Active Learning Methods</a:t>
            </a:r>
            <a:r>
              <a:rPr lang="uk-UA" dirty="0" smtClean="0">
                <a:latin typeface="+mj-lt"/>
              </a:rPr>
              <a:t>”</a:t>
            </a:r>
            <a:endParaRPr lang="en-US" dirty="0" smtClean="0">
              <a:latin typeface="+mj-lt"/>
              <a:cs typeface="Times New Roman" pitchFamily="18" charset="0"/>
            </a:endParaRPr>
          </a:p>
          <a:p>
            <a:pPr>
              <a:lnSpc>
                <a:spcPct val="115000"/>
              </a:lnSpc>
              <a:spcAft>
                <a:spcPts val="0"/>
              </a:spcAft>
            </a:pPr>
            <a:r>
              <a:rPr lang="uk-UA" dirty="0" smtClean="0">
                <a:latin typeface="+mj-lt"/>
              </a:rPr>
              <a:t>3.</a:t>
            </a:r>
            <a:r>
              <a:rPr lang="en-US" dirty="0" smtClean="0">
                <a:latin typeface="+mj-lt"/>
              </a:rPr>
              <a:t>Online course of the Bulgarian Navy Academy to improve English</a:t>
            </a:r>
            <a:endParaRPr lang="en-US" dirty="0" smtClean="0">
              <a:latin typeface="+mj-lt"/>
              <a:cs typeface="Times New Roman" pitchFamily="18" charset="0"/>
            </a:endParaRPr>
          </a:p>
          <a:p>
            <a:pPr>
              <a:lnSpc>
                <a:spcPct val="115000"/>
              </a:lnSpc>
              <a:spcAft>
                <a:spcPts val="0"/>
              </a:spcAft>
            </a:pPr>
            <a:r>
              <a:rPr lang="uk-UA" dirty="0" smtClean="0">
                <a:latin typeface="+mj-lt"/>
                <a:cs typeface="Times New Roman" pitchFamily="18" charset="0"/>
              </a:rPr>
              <a:t>4.</a:t>
            </a:r>
            <a:r>
              <a:rPr lang="en-US" dirty="0" smtClean="0">
                <a:latin typeface="+mj-lt"/>
                <a:cs typeface="Times New Roman" pitchFamily="18" charset="0"/>
              </a:rPr>
              <a:t>Naval Academy Foreign Affairs Conference</a:t>
            </a:r>
          </a:p>
          <a:p>
            <a:pPr>
              <a:lnSpc>
                <a:spcPct val="115000"/>
              </a:lnSpc>
              <a:spcAft>
                <a:spcPts val="0"/>
              </a:spcAft>
            </a:pPr>
            <a:r>
              <a:rPr lang="en-US" dirty="0" smtClean="0">
                <a:latin typeface="+mj-lt"/>
                <a:cs typeface="Times New Roman" pitchFamily="18" charset="0"/>
              </a:rPr>
              <a:t>(NAFAC 2021)</a:t>
            </a:r>
          </a:p>
          <a:p>
            <a:pPr>
              <a:lnSpc>
                <a:spcPct val="115000"/>
              </a:lnSpc>
              <a:spcAft>
                <a:spcPts val="0"/>
              </a:spcAft>
            </a:pPr>
            <a:r>
              <a:rPr lang="uk-UA" dirty="0" smtClean="0">
                <a:latin typeface="+mj-lt"/>
                <a:cs typeface="Times New Roman" pitchFamily="18" charset="0"/>
              </a:rPr>
              <a:t>5.</a:t>
            </a:r>
            <a:r>
              <a:rPr lang="en-US" dirty="0" smtClean="0">
                <a:latin typeface="+mj-lt"/>
                <a:cs typeface="Times New Roman" pitchFamily="18" charset="0"/>
              </a:rPr>
              <a:t>22nd European Naval Academies Superintendents Conference (ENASC)</a:t>
            </a:r>
          </a:p>
          <a:p>
            <a:pPr>
              <a:lnSpc>
                <a:spcPct val="115000"/>
              </a:lnSpc>
              <a:spcAft>
                <a:spcPts val="0"/>
              </a:spcAft>
            </a:pPr>
            <a:r>
              <a:rPr lang="uk-UA" dirty="0" smtClean="0">
                <a:latin typeface="+mj-lt"/>
                <a:cs typeface="Times New Roman" pitchFamily="18" charset="0"/>
              </a:rPr>
              <a:t>“</a:t>
            </a:r>
            <a:r>
              <a:rPr lang="en-US" dirty="0" smtClean="0">
                <a:latin typeface="+mj-lt"/>
                <a:cs typeface="Times New Roman" pitchFamily="18" charset="0"/>
              </a:rPr>
              <a:t>Week NATO</a:t>
            </a:r>
            <a:r>
              <a:rPr lang="uk-UA" dirty="0" smtClean="0">
                <a:latin typeface="+mj-lt"/>
                <a:cs typeface="Times New Roman" pitchFamily="18" charset="0"/>
              </a:rPr>
              <a:t>”</a:t>
            </a:r>
          </a:p>
          <a:p>
            <a:pPr>
              <a:lnSpc>
                <a:spcPct val="115000"/>
              </a:lnSpc>
              <a:spcAft>
                <a:spcPts val="0"/>
              </a:spcAft>
            </a:pPr>
            <a:endParaRPr lang="uk-UA" dirty="0" smtClean="0">
              <a:latin typeface="+mj-lt"/>
              <a:cs typeface="Times New Roman" pitchFamily="18" charset="0"/>
            </a:endParaRPr>
          </a:p>
          <a:p>
            <a:pPr>
              <a:lnSpc>
                <a:spcPct val="115000"/>
              </a:lnSpc>
              <a:spcAft>
                <a:spcPts val="0"/>
              </a:spcAft>
            </a:pPr>
            <a:endParaRPr lang="uk-UA" dirty="0" smtClean="0">
              <a:latin typeface="Times New Roman" pitchFamily="18" charset="0"/>
              <a:cs typeface="Times New Roman" pitchFamily="18" charset="0"/>
            </a:endParaRPr>
          </a:p>
          <a:p>
            <a:pPr>
              <a:lnSpc>
                <a:spcPct val="115000"/>
              </a:lnSpc>
              <a:spcAft>
                <a:spcPts val="0"/>
              </a:spcAft>
            </a:pPr>
            <a:endParaRPr lang="ru-RU" dirty="0" smtClean="0">
              <a:latin typeface="Times New Roman" pitchFamily="18" charset="0"/>
              <a:cs typeface="Times New Roman" pitchFamily="18" charset="0"/>
            </a:endParaRPr>
          </a:p>
          <a:p>
            <a:pPr eaLnBrk="1" fontAlgn="auto" hangingPunct="1">
              <a:spcBef>
                <a:spcPts val="0"/>
              </a:spcBef>
              <a:spcAft>
                <a:spcPts val="0"/>
              </a:spcAft>
              <a:defRPr/>
            </a:pPr>
            <a:endParaRPr lang="ru-RU" dirty="0" smtClean="0">
              <a:solidFill>
                <a:schemeClr val="tx1">
                  <a:lumMod val="95000"/>
                  <a:lumOff val="5000"/>
                </a:schemeClr>
              </a:solidFill>
              <a:latin typeface="Times New Roman" pitchFamily="18" charset="0"/>
              <a:ea typeface="Calibri"/>
              <a:cs typeface="Times New Roman" pitchFamily="18" charset="0"/>
            </a:endParaRPr>
          </a:p>
          <a:p>
            <a:pPr eaLnBrk="1" fontAlgn="auto" hangingPunct="1">
              <a:spcBef>
                <a:spcPts val="0"/>
              </a:spcBef>
              <a:spcAft>
                <a:spcPts val="0"/>
              </a:spcAft>
              <a:defRPr/>
            </a:pPr>
            <a:endParaRPr lang="ru-RU" dirty="0" smtClean="0">
              <a:solidFill>
                <a:schemeClr val="tx1">
                  <a:lumMod val="95000"/>
                  <a:lumOff val="5000"/>
                </a:schemeClr>
              </a:solidFill>
              <a:latin typeface="+mj-lt"/>
              <a:ea typeface="Calibri"/>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9"/>
          <p:cNvSpPr>
            <a:spLocks noChangeArrowheads="1"/>
          </p:cNvSpPr>
          <p:nvPr/>
        </p:nvSpPr>
        <p:spPr bwMode="auto">
          <a:xfrm>
            <a:off x="0" y="0"/>
            <a:ext cx="9144000" cy="785813"/>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800" b="1" dirty="0">
              <a:solidFill>
                <a:prstClr val="white"/>
              </a:solidFill>
              <a:latin typeface="Arial" panose="020B0604020202020204" pitchFamily="34" charset="0"/>
              <a:cs typeface="Arial" panose="020B0604020202020204" pitchFamily="34" charset="0"/>
            </a:endParaRPr>
          </a:p>
        </p:txBody>
      </p:sp>
      <p:pic>
        <p:nvPicPr>
          <p:cNvPr id="18437" name="Picture 368" descr="FLAGVM89"/>
          <p:cNvPicPr>
            <a:picLocks noChangeAspect="1" noChangeArrowheads="1"/>
          </p:cNvPicPr>
          <p:nvPr/>
        </p:nvPicPr>
        <p:blipFill>
          <a:blip r:embed="rId3"/>
          <a:srcRect/>
          <a:stretch>
            <a:fillRect/>
          </a:stretch>
        </p:blipFill>
        <p:spPr bwMode="auto">
          <a:xfrm>
            <a:off x="30163" y="49213"/>
            <a:ext cx="827087" cy="650875"/>
          </a:xfrm>
          <a:prstGeom prst="rect">
            <a:avLst/>
          </a:prstGeom>
          <a:noFill/>
          <a:ln w="9525">
            <a:noFill/>
            <a:miter lim="800000"/>
            <a:headEnd/>
            <a:tailEnd/>
          </a:ln>
          <a:effectLst>
            <a:outerShdw dist="35921" dir="2700000" algn="ctr" rotWithShape="0">
              <a:srgbClr val="808080"/>
            </a:outerShdw>
          </a:effectLst>
        </p:spPr>
      </p:pic>
      <p:sp>
        <p:nvSpPr>
          <p:cNvPr id="19462"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87C6399B-B210-4A60-974E-7DC70CC1824C}" type="slidenum">
              <a:rPr lang="ru-RU" altLang="uk-UA" smtClean="0">
                <a:latin typeface="Arial" charset="0"/>
              </a:rPr>
              <a:pPr/>
              <a:t>14</a:t>
            </a:fld>
            <a:endParaRPr lang="ru-RU" altLang="uk-UA" smtClean="0">
              <a:latin typeface="Arial" charset="0"/>
            </a:endParaRPr>
          </a:p>
        </p:txBody>
      </p:sp>
      <p:sp>
        <p:nvSpPr>
          <p:cNvPr id="19463" name="TextBox 11"/>
          <p:cNvSpPr txBox="1">
            <a:spLocks noChangeArrowheads="1"/>
          </p:cNvSpPr>
          <p:nvPr/>
        </p:nvSpPr>
        <p:spPr bwMode="auto">
          <a:xfrm>
            <a:off x="1763713" y="3646488"/>
            <a:ext cx="6048375" cy="646112"/>
          </a:xfrm>
          <a:prstGeom prst="rect">
            <a:avLst/>
          </a:prstGeom>
          <a:noFill/>
          <a:ln w="9525">
            <a:noFill/>
            <a:miter lim="800000"/>
            <a:headEnd/>
            <a:tailEnd/>
          </a:ln>
        </p:spPr>
        <p:txBody>
          <a:bodyPr>
            <a:spAutoFit/>
          </a:bodyPr>
          <a:lstStyle/>
          <a:p>
            <a:pPr algn="just"/>
            <a:r>
              <a:rPr lang="en-US" altLang="ru-RU" sz="3600" b="1" i="1" dirty="0" err="1">
                <a:solidFill>
                  <a:srgbClr val="000099"/>
                </a:solidFill>
                <a:latin typeface="Monotype Corsiva" pitchFamily="66" charset="0"/>
              </a:rPr>
              <a:t>Tantum</a:t>
            </a:r>
            <a:r>
              <a:rPr lang="en-US" altLang="ru-RU" sz="3600" b="1" i="1" dirty="0">
                <a:solidFill>
                  <a:srgbClr val="000099"/>
                </a:solidFill>
                <a:latin typeface="Monotype Corsiva" pitchFamily="66" charset="0"/>
              </a:rPr>
              <a:t> </a:t>
            </a:r>
            <a:r>
              <a:rPr lang="en-US" altLang="ru-RU" sz="3600" b="1" i="1" dirty="0" err="1">
                <a:solidFill>
                  <a:srgbClr val="000099"/>
                </a:solidFill>
                <a:latin typeface="Monotype Corsiva" pitchFamily="66" charset="0"/>
              </a:rPr>
              <a:t>possumus</a:t>
            </a:r>
            <a:r>
              <a:rPr lang="en-US" altLang="ru-RU" sz="3600" b="1" i="1" dirty="0">
                <a:solidFill>
                  <a:srgbClr val="000099"/>
                </a:solidFill>
                <a:latin typeface="Monotype Corsiva" pitchFamily="66" charset="0"/>
              </a:rPr>
              <a:t>, quantum </a:t>
            </a:r>
            <a:r>
              <a:rPr lang="en-US" altLang="ru-RU" sz="3600" b="1" i="1" dirty="0" err="1">
                <a:solidFill>
                  <a:srgbClr val="000099"/>
                </a:solidFill>
                <a:latin typeface="Monotype Corsiva" pitchFamily="66" charset="0"/>
              </a:rPr>
              <a:t>scimus</a:t>
            </a:r>
            <a:r>
              <a:rPr lang="en-US" altLang="ru-RU" sz="3600" b="1" i="1" dirty="0">
                <a:solidFill>
                  <a:srgbClr val="000099"/>
                </a:solidFill>
                <a:latin typeface="Monotype Corsiva" pitchFamily="66" charset="0"/>
              </a:rPr>
              <a:t> </a:t>
            </a:r>
            <a:endParaRPr lang="uk-UA" altLang="ru-RU" sz="3600" b="1" dirty="0">
              <a:solidFill>
                <a:srgbClr val="000099"/>
              </a:solidFill>
              <a:latin typeface="Monotype Corsiva" pitchFamily="66" charset="0"/>
            </a:endParaRPr>
          </a:p>
        </p:txBody>
      </p:sp>
      <p:pic>
        <p:nvPicPr>
          <p:cNvPr id="19464" name="Picture 10"/>
          <p:cNvPicPr>
            <a:picLocks noChangeAspect="1" noChangeArrowheads="1"/>
          </p:cNvPicPr>
          <p:nvPr/>
        </p:nvPicPr>
        <p:blipFill>
          <a:blip r:embed="rId4"/>
          <a:srcRect/>
          <a:stretch>
            <a:fillRect/>
          </a:stretch>
        </p:blipFill>
        <p:spPr bwMode="auto">
          <a:xfrm>
            <a:off x="3348038" y="917575"/>
            <a:ext cx="2420937" cy="2398713"/>
          </a:xfrm>
          <a:prstGeom prst="rect">
            <a:avLst/>
          </a:prstGeom>
          <a:noFill/>
          <a:ln w="9525">
            <a:noFill/>
            <a:miter lim="800000"/>
            <a:headEnd/>
            <a:tailEnd/>
          </a:ln>
        </p:spPr>
      </p:pic>
      <p:pic>
        <p:nvPicPr>
          <p:cNvPr id="19465" name="Picture 4"/>
          <p:cNvPicPr>
            <a:picLocks noChangeAspect="1" noChangeArrowheads="1"/>
          </p:cNvPicPr>
          <p:nvPr/>
        </p:nvPicPr>
        <p:blipFill>
          <a:blip r:embed="rId5"/>
          <a:srcRect/>
          <a:stretch>
            <a:fillRect/>
          </a:stretch>
        </p:blipFill>
        <p:spPr bwMode="auto">
          <a:xfrm>
            <a:off x="8358188" y="0"/>
            <a:ext cx="785812" cy="785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Група_МВС\Презентации\Доповідь на 14.12.2021 (DEEP)\Практика\depositphotos_16993525-stock-illustration-wind-rose.jpg"/>
          <p:cNvPicPr>
            <a:picLocks noChangeAspect="1" noChangeArrowheads="1"/>
          </p:cNvPicPr>
          <p:nvPr/>
        </p:nvPicPr>
        <p:blipFill>
          <a:blip r:embed="rId3">
            <a:lum bright="30000"/>
          </a:blip>
          <a:srcRect/>
          <a:stretch>
            <a:fillRect/>
          </a:stretch>
        </p:blipFill>
        <p:spPr bwMode="auto">
          <a:xfrm>
            <a:off x="500034" y="428604"/>
            <a:ext cx="7929586" cy="5907542"/>
          </a:xfrm>
          <a:prstGeom prst="rect">
            <a:avLst/>
          </a:prstGeom>
          <a:noFill/>
          <a:effectLst>
            <a:softEdge rad="127000"/>
          </a:effectLst>
        </p:spPr>
      </p:pic>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7173" name="Picture 368" descr="FLAGVM89"/>
          <p:cNvPicPr>
            <a:picLocks noChangeAspect="1" noChangeArrowheads="1"/>
          </p:cNvPicPr>
          <p:nvPr/>
        </p:nvPicPr>
        <p:blipFill>
          <a:blip r:embed="rId4"/>
          <a:srcRect/>
          <a:stretch>
            <a:fillRect/>
          </a:stretch>
        </p:blipFill>
        <p:spPr bwMode="auto">
          <a:xfrm>
            <a:off x="1" y="0"/>
            <a:ext cx="928662" cy="730809"/>
          </a:xfrm>
          <a:prstGeom prst="rect">
            <a:avLst/>
          </a:prstGeom>
          <a:noFill/>
          <a:ln w="9525">
            <a:noFill/>
            <a:miter lim="800000"/>
            <a:headEnd/>
            <a:tailEnd/>
          </a:ln>
          <a:effectLst>
            <a:outerShdw dist="35921" dir="2700000" algn="ctr" rotWithShape="0">
              <a:srgbClr val="808080"/>
            </a:outerShdw>
          </a:effectLst>
        </p:spPr>
      </p:pic>
      <p:sp>
        <p:nvSpPr>
          <p:cNvPr id="8198"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CDFA55FD-3D8D-4F1D-9880-62C13AF6B941}" type="slidenum">
              <a:rPr lang="ru-RU" altLang="uk-UA" smtClean="0">
                <a:latin typeface="Arial" charset="0"/>
              </a:rPr>
              <a:pPr/>
              <a:t>2</a:t>
            </a:fld>
            <a:endParaRPr lang="ru-RU" altLang="uk-UA" smtClean="0">
              <a:latin typeface="Arial" charset="0"/>
            </a:endParaRPr>
          </a:p>
        </p:txBody>
      </p:sp>
      <p:sp>
        <p:nvSpPr>
          <p:cNvPr id="8199" name="Прямоугольник 2"/>
          <p:cNvSpPr>
            <a:spLocks noChangeArrowheads="1"/>
          </p:cNvSpPr>
          <p:nvPr/>
        </p:nvSpPr>
        <p:spPr bwMode="auto">
          <a:xfrm>
            <a:off x="0" y="357166"/>
            <a:ext cx="8858280" cy="6401753"/>
          </a:xfrm>
          <a:prstGeom prst="rect">
            <a:avLst/>
          </a:prstGeom>
          <a:noFill/>
          <a:ln w="9525">
            <a:noFill/>
            <a:miter lim="800000"/>
            <a:headEnd/>
            <a:tailEnd/>
          </a:ln>
        </p:spPr>
        <p:txBody>
          <a:bodyPr wrap="square">
            <a:spAutoFit/>
          </a:bodyPr>
          <a:lstStyle/>
          <a:p>
            <a:endParaRPr lang="ru-RU"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a:p>
            <a:pPr algn="just"/>
            <a:r>
              <a:rPr lang="uk-UA"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endParaRPr lang="uk-UA"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a:p>
            <a:pPr marL="342900" indent="-342900" algn="just">
              <a:buAutoNum type="arabicPeriod"/>
            </a:pPr>
            <a:r>
              <a:rPr lang="en-US" b="1" dirty="0" smtClean="0"/>
              <a:t>Implementation of cadets </a:t>
            </a:r>
            <a:r>
              <a:rPr lang="en-US" dirty="0" smtClean="0"/>
              <a:t>at the first and second levels of higher education for further service in the positions of officers in order to meet the needs of the Armed Forces of Ukraine and other military formations formed in accordance with the laws of Ukraine. </a:t>
            </a:r>
          </a:p>
          <a:p>
            <a:pPr marL="342900" indent="-342900" algn="just">
              <a:buAutoNum type="arabicPeriod"/>
            </a:pPr>
            <a:r>
              <a:rPr lang="en-US" b="1" dirty="0" smtClean="0"/>
              <a:t>Carrying out educational activities</a:t>
            </a:r>
            <a:r>
              <a:rPr lang="en-US" dirty="0" smtClean="0"/>
              <a:t> in order to ensure higher and postgraduate education, to meet other educational needs of cadets. </a:t>
            </a:r>
          </a:p>
          <a:p>
            <a:pPr marL="342900" indent="-342900" algn="just">
              <a:buAutoNum type="arabicPeriod"/>
            </a:pPr>
            <a:r>
              <a:rPr lang="en-US" b="1" dirty="0" smtClean="0"/>
              <a:t>Implementation of professional orientation </a:t>
            </a:r>
            <a:r>
              <a:rPr lang="en-US" dirty="0" smtClean="0"/>
              <a:t>of youth and selection of candidates for training at the Institute from among civilian youth and servicemen of the Armed Forces of Ukraine. </a:t>
            </a:r>
          </a:p>
          <a:p>
            <a:pPr marL="342900" indent="-342900" algn="just">
              <a:buAutoNum type="arabicPeriod"/>
            </a:pPr>
            <a:r>
              <a:rPr lang="en-US" b="1" dirty="0" smtClean="0"/>
              <a:t>Full and high-quality execution </a:t>
            </a:r>
            <a:r>
              <a:rPr lang="en-US" dirty="0" smtClean="0"/>
              <a:t>of the state order for training of military specialists, international agreements on training of military specialists of foreign states. </a:t>
            </a:r>
          </a:p>
          <a:p>
            <a:pPr marL="342900" indent="-342900" algn="just">
              <a:buAutoNum type="arabicPeriod"/>
            </a:pPr>
            <a:r>
              <a:rPr lang="en-US" b="1" dirty="0" smtClean="0"/>
              <a:t>Educating a deep sense of love for Ukraine</a:t>
            </a:r>
            <a:r>
              <a:rPr lang="en-US" dirty="0" smtClean="0"/>
              <a:t> and its people, forming the necessary professional qualities and psychological readiness to defend the Ukrainian state with weapons in hand, developing a creative attitude to learning and a high culture of behavior among students. </a:t>
            </a:r>
          </a:p>
          <a:p>
            <a:pPr marL="342900" indent="-342900" algn="just">
              <a:buAutoNum type="arabicPeriod"/>
            </a:pPr>
            <a:r>
              <a:rPr lang="en-US" b="1" dirty="0" smtClean="0"/>
              <a:t>Carrying out of scientific activity</a:t>
            </a:r>
            <a:r>
              <a:rPr lang="en-US" dirty="0" smtClean="0"/>
              <a:t> by carrying out of scientific researches and maintenance of creative activity of participants of educational process, use of the received results in educational process.</a:t>
            </a:r>
          </a:p>
          <a:p>
            <a:pPr marL="342900" indent="-342900" algn="just">
              <a:buAutoNum type="arabicPeriod"/>
            </a:pPr>
            <a:r>
              <a:rPr lang="en-US" b="1" dirty="0" smtClean="0"/>
              <a:t>Development and implementation </a:t>
            </a:r>
            <a:r>
              <a:rPr lang="en-US" dirty="0" smtClean="0"/>
              <a:t>of educational programs for the training of military specialists. </a:t>
            </a:r>
            <a:endParaRPr lang="ru-RU" sz="1400" dirty="0"/>
          </a:p>
        </p:txBody>
      </p:sp>
      <p:sp>
        <p:nvSpPr>
          <p:cNvPr id="8200" name="TextBox 11"/>
          <p:cNvSpPr txBox="1">
            <a:spLocks noChangeArrowheads="1"/>
          </p:cNvSpPr>
          <p:nvPr/>
        </p:nvSpPr>
        <p:spPr bwMode="auto">
          <a:xfrm>
            <a:off x="2857488" y="142852"/>
            <a:ext cx="3168650" cy="461665"/>
          </a:xfrm>
          <a:prstGeom prst="rect">
            <a:avLst/>
          </a:prstGeom>
          <a:noFill/>
          <a:ln w="9525">
            <a:noFill/>
            <a:miter lim="800000"/>
            <a:headEnd/>
            <a:tailEnd/>
          </a:ln>
        </p:spPr>
        <p:txBody>
          <a:bodyPr>
            <a:spAutoFit/>
          </a:bodyPr>
          <a:lstStyle/>
          <a:p>
            <a:pPr algn="ctr"/>
            <a:r>
              <a:rPr lang="uk-UA" altLang="ru-RU" sz="2400" b="1" dirty="0" smtClean="0">
                <a:solidFill>
                  <a:schemeClr val="tx2">
                    <a:lumMod val="60000"/>
                    <a:lumOff val="40000"/>
                  </a:schemeClr>
                </a:solidFill>
                <a:latin typeface="Arial" pitchFamily="34" charset="0"/>
                <a:cs typeface="Arial" pitchFamily="34" charset="0"/>
              </a:rPr>
              <a:t>Завдання Інститут</a:t>
            </a:r>
            <a:endParaRPr lang="uk-UA" altLang="ru-RU" sz="2400" b="1" dirty="0">
              <a:solidFill>
                <a:schemeClr val="tx2">
                  <a:lumMod val="60000"/>
                  <a:lumOff val="40000"/>
                </a:schemeClr>
              </a:solidFill>
              <a:latin typeface="Arial" pitchFamily="34" charset="0"/>
              <a:cs typeface="Arial" pitchFamily="34" charset="0"/>
            </a:endParaRPr>
          </a:p>
        </p:txBody>
      </p:sp>
      <p:pic>
        <p:nvPicPr>
          <p:cNvPr id="8201" name="Picture 4"/>
          <p:cNvPicPr>
            <a:picLocks noChangeAspect="1" noChangeArrowheads="1"/>
          </p:cNvPicPr>
          <p:nvPr/>
        </p:nvPicPr>
        <p:blipFill>
          <a:blip r:embed="rId5"/>
          <a:srcRect/>
          <a:stretch>
            <a:fillRect/>
          </a:stretch>
        </p:blipFill>
        <p:spPr bwMode="auto">
          <a:xfrm>
            <a:off x="8358206" y="1"/>
            <a:ext cx="785793" cy="7857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Група_МВС\Презентации\Доповідь на 14.12.2021 (DEEP)\Практика\unnamed.png"/>
          <p:cNvPicPr>
            <a:picLocks noChangeAspect="1" noChangeArrowheads="1"/>
          </p:cNvPicPr>
          <p:nvPr/>
        </p:nvPicPr>
        <p:blipFill>
          <a:blip r:embed="rId3">
            <a:lum bright="20000"/>
          </a:blip>
          <a:srcRect/>
          <a:stretch>
            <a:fillRect/>
          </a:stretch>
        </p:blipFill>
        <p:spPr bwMode="auto">
          <a:xfrm>
            <a:off x="0" y="928670"/>
            <a:ext cx="9144000" cy="5905520"/>
          </a:xfrm>
          <a:prstGeom prst="rect">
            <a:avLst/>
          </a:prstGeom>
          <a:noFill/>
        </p:spPr>
      </p:pic>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5125" name="Picture 368" descr="FLAGVM89"/>
          <p:cNvPicPr>
            <a:picLocks noChangeAspect="1" noChangeArrowheads="1"/>
          </p:cNvPicPr>
          <p:nvPr/>
        </p:nvPicPr>
        <p:blipFill>
          <a:blip r:embed="rId4"/>
          <a:srcRect/>
          <a:stretch>
            <a:fillRect/>
          </a:stretch>
        </p:blipFill>
        <p:spPr bwMode="auto">
          <a:xfrm>
            <a:off x="1" y="0"/>
            <a:ext cx="928662" cy="730809"/>
          </a:xfrm>
          <a:prstGeom prst="rect">
            <a:avLst/>
          </a:prstGeom>
          <a:noFill/>
          <a:ln w="9525">
            <a:noFill/>
            <a:miter lim="800000"/>
            <a:headEnd/>
            <a:tailEnd/>
          </a:ln>
          <a:effectLst>
            <a:outerShdw dist="35921" dir="2700000" algn="ctr" rotWithShape="0">
              <a:srgbClr val="808080"/>
            </a:outerShdw>
          </a:effectLst>
        </p:spPr>
      </p:pic>
      <p:sp>
        <p:nvSpPr>
          <p:cNvPr id="5126"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C92CF163-78DA-4671-9823-FA50781FDA57}" type="slidenum">
              <a:rPr lang="ru-RU" altLang="uk-UA" smtClean="0">
                <a:latin typeface="Arial" charset="0"/>
              </a:rPr>
              <a:pPr/>
              <a:t>3</a:t>
            </a:fld>
            <a:endParaRPr lang="ru-RU" altLang="uk-UA" dirty="0" smtClean="0">
              <a:latin typeface="Arial" charset="0"/>
            </a:endParaRPr>
          </a:p>
        </p:txBody>
      </p:sp>
      <p:sp>
        <p:nvSpPr>
          <p:cNvPr id="5127" name="TextBox 11"/>
          <p:cNvSpPr txBox="1">
            <a:spLocks noChangeArrowheads="1"/>
          </p:cNvSpPr>
          <p:nvPr/>
        </p:nvSpPr>
        <p:spPr bwMode="auto">
          <a:xfrm>
            <a:off x="1571604" y="214290"/>
            <a:ext cx="5059363" cy="461665"/>
          </a:xfrm>
          <a:prstGeom prst="rect">
            <a:avLst/>
          </a:prstGeom>
          <a:noFill/>
          <a:ln w="9525">
            <a:noFill/>
            <a:miter lim="800000"/>
            <a:headEnd/>
            <a:tailEnd/>
          </a:ln>
        </p:spPr>
        <p:txBody>
          <a:bodyPr>
            <a:spAutoFit/>
          </a:bodyPr>
          <a:lstStyle/>
          <a:p>
            <a:pPr algn="ctr"/>
            <a:r>
              <a:rPr lang="uk-UA" altLang="ru-RU" sz="2400" b="1" dirty="0" smtClean="0">
                <a:solidFill>
                  <a:schemeClr val="tx2">
                    <a:lumMod val="60000"/>
                    <a:lumOff val="40000"/>
                  </a:schemeClr>
                </a:solidFill>
              </a:rPr>
              <a:t> Історична довідка</a:t>
            </a:r>
            <a:endParaRPr lang="uk-UA" altLang="ru-RU" sz="2400" b="1" dirty="0">
              <a:solidFill>
                <a:schemeClr val="tx2">
                  <a:lumMod val="60000"/>
                  <a:lumOff val="40000"/>
                </a:schemeClr>
              </a:solidFill>
            </a:endParaRPr>
          </a:p>
        </p:txBody>
      </p:sp>
      <p:sp>
        <p:nvSpPr>
          <p:cNvPr id="5128" name="Прямоугольник 2"/>
          <p:cNvSpPr>
            <a:spLocks noChangeArrowheads="1"/>
          </p:cNvSpPr>
          <p:nvPr/>
        </p:nvSpPr>
        <p:spPr bwMode="auto">
          <a:xfrm>
            <a:off x="0" y="1000108"/>
            <a:ext cx="6858016" cy="7032694"/>
          </a:xfrm>
          <a:prstGeom prst="rect">
            <a:avLst/>
          </a:prstGeom>
          <a:noFill/>
          <a:ln w="9525">
            <a:noFill/>
            <a:miter lim="800000"/>
            <a:headEnd/>
            <a:tailEnd/>
          </a:ln>
        </p:spPr>
        <p:txBody>
          <a:bodyPr wrap="square">
            <a:spAutoFit/>
            <a:scene3d>
              <a:camera prst="orthographicFront"/>
              <a:lightRig rig="threePt" dir="t"/>
            </a:scene3d>
            <a:sp3d extrusionH="57150">
              <a:bevelT w="38100" h="38100"/>
            </a:sp3d>
          </a:bodyPr>
          <a:lstStyle/>
          <a:p>
            <a:pPr algn="just"/>
            <a:r>
              <a:rPr lang="uk-UA" sz="1300" dirty="0" smtClean="0">
                <a:solidFill>
                  <a:schemeClr val="tx2">
                    <a:lumMod val="50000"/>
                  </a:schemeClr>
                </a:solidFill>
                <a:latin typeface="Arial" pitchFamily="34" charset="0"/>
                <a:cs typeface="Arial" pitchFamily="34" charset="0"/>
              </a:rPr>
              <a:t>1937 - </a:t>
            </a:r>
            <a:r>
              <a:rPr lang="en-US" sz="1400" dirty="0" smtClean="0"/>
              <a:t>in Sevastopol formed the Second Naval School for the training of watch commanders </a:t>
            </a:r>
            <a:endParaRPr lang="uk-UA" sz="1300" dirty="0" smtClean="0">
              <a:solidFill>
                <a:schemeClr val="tx2">
                  <a:lumMod val="50000"/>
                </a:schemeClr>
              </a:solidFill>
              <a:latin typeface="Arial" pitchFamily="34" charset="0"/>
              <a:cs typeface="Arial" pitchFamily="34" charset="0"/>
            </a:endParaRPr>
          </a:p>
          <a:p>
            <a:pPr algn="just"/>
            <a:endParaRPr lang="uk-UA" sz="1300" dirty="0" smtClean="0">
              <a:solidFill>
                <a:schemeClr val="tx2">
                  <a:lumMod val="50000"/>
                </a:schemeClr>
              </a:solidFill>
              <a:latin typeface="Arial" pitchFamily="34" charset="0"/>
              <a:cs typeface="Arial" pitchFamily="34" charset="0"/>
            </a:endParaRPr>
          </a:p>
          <a:p>
            <a:pPr algn="just"/>
            <a:r>
              <a:rPr lang="uk-UA" sz="1300" dirty="0" smtClean="0">
                <a:solidFill>
                  <a:schemeClr val="tx2">
                    <a:lumMod val="50000"/>
                  </a:schemeClr>
                </a:solidFill>
                <a:latin typeface="Arial" pitchFamily="34" charset="0"/>
                <a:cs typeface="Arial" pitchFamily="34" charset="0"/>
              </a:rPr>
              <a:t>1939 - </a:t>
            </a:r>
            <a:r>
              <a:rPr lang="en-US" sz="1400" dirty="0" smtClean="0"/>
              <a:t>The second naval school was renamed the Black Sea Naval School </a:t>
            </a:r>
            <a:endParaRPr lang="uk-UA" sz="1300" dirty="0" smtClean="0">
              <a:solidFill>
                <a:schemeClr val="tx2">
                  <a:lumMod val="50000"/>
                </a:schemeClr>
              </a:solidFill>
              <a:latin typeface="Arial" pitchFamily="34" charset="0"/>
              <a:cs typeface="Arial" pitchFamily="34" charset="0"/>
            </a:endParaRPr>
          </a:p>
          <a:p>
            <a:pPr algn="just"/>
            <a:endParaRPr lang="uk-UA" sz="1300" dirty="0" smtClean="0">
              <a:solidFill>
                <a:schemeClr val="tx2">
                  <a:lumMod val="50000"/>
                </a:schemeClr>
              </a:solidFill>
              <a:latin typeface="Arial" pitchFamily="34" charset="0"/>
              <a:cs typeface="Arial" pitchFamily="34" charset="0"/>
            </a:endParaRPr>
          </a:p>
          <a:p>
            <a:pPr algn="just"/>
            <a:r>
              <a:rPr lang="uk-UA" sz="1300" dirty="0" smtClean="0">
                <a:solidFill>
                  <a:schemeClr val="tx2">
                    <a:lumMod val="50000"/>
                  </a:schemeClr>
                </a:solidFill>
                <a:latin typeface="Arial" pitchFamily="34" charset="0"/>
                <a:cs typeface="Arial" pitchFamily="34" charset="0"/>
              </a:rPr>
              <a:t>1952 - </a:t>
            </a:r>
            <a:r>
              <a:rPr lang="en-US" sz="1400" dirty="0" smtClean="0"/>
              <a:t>in connection with the 150th anniversary of the birth of Admiral PS </a:t>
            </a:r>
            <a:r>
              <a:rPr lang="en-US" sz="1400" dirty="0" err="1" smtClean="0"/>
              <a:t>Nakhimov</a:t>
            </a:r>
            <a:r>
              <a:rPr lang="en-US" sz="1400" dirty="0" smtClean="0"/>
              <a:t>, the Black Sea Higher Naval Academy was awarded the honorary title of PS </a:t>
            </a:r>
            <a:r>
              <a:rPr lang="en-US" sz="1400" dirty="0" err="1" smtClean="0"/>
              <a:t>Nakhimov</a:t>
            </a:r>
            <a:endParaRPr lang="uk-UA" sz="1300" dirty="0" smtClean="0">
              <a:solidFill>
                <a:schemeClr val="tx2">
                  <a:lumMod val="50000"/>
                </a:schemeClr>
              </a:solidFill>
              <a:latin typeface="Arial" pitchFamily="34" charset="0"/>
              <a:cs typeface="Arial" pitchFamily="34" charset="0"/>
            </a:endParaRPr>
          </a:p>
          <a:p>
            <a:pPr algn="just"/>
            <a:endParaRPr lang="uk-UA" sz="1300" dirty="0" smtClean="0">
              <a:solidFill>
                <a:schemeClr val="tx2">
                  <a:lumMod val="50000"/>
                </a:schemeClr>
              </a:solidFill>
              <a:latin typeface="Arial" pitchFamily="34" charset="0"/>
              <a:cs typeface="Arial" pitchFamily="34" charset="0"/>
            </a:endParaRPr>
          </a:p>
          <a:p>
            <a:pPr algn="just"/>
            <a:r>
              <a:rPr lang="uk-UA" sz="1300" dirty="0" smtClean="0">
                <a:solidFill>
                  <a:schemeClr val="tx2">
                    <a:lumMod val="50000"/>
                  </a:schemeClr>
                </a:solidFill>
                <a:latin typeface="Arial" pitchFamily="34" charset="0"/>
                <a:cs typeface="Arial" pitchFamily="34" charset="0"/>
              </a:rPr>
              <a:t>1992 - </a:t>
            </a:r>
            <a:r>
              <a:rPr lang="en-US" sz="1400" dirty="0" smtClean="0"/>
              <a:t>the Sevastopol Naval Institute was established on the basis of the Black Sea Higher Naval School named after PS </a:t>
            </a:r>
            <a:r>
              <a:rPr lang="en-US" sz="1400" dirty="0" err="1" smtClean="0"/>
              <a:t>Nakhimov</a:t>
            </a:r>
            <a:r>
              <a:rPr lang="en-US" sz="1400" dirty="0" smtClean="0"/>
              <a:t> and the Sevastopol Naval Engineering School. </a:t>
            </a:r>
            <a:endParaRPr lang="uk-UA" sz="1300" dirty="0" smtClean="0">
              <a:solidFill>
                <a:schemeClr val="tx2">
                  <a:lumMod val="50000"/>
                </a:schemeClr>
              </a:solidFill>
              <a:latin typeface="Arial" pitchFamily="34" charset="0"/>
              <a:cs typeface="Arial" pitchFamily="34" charset="0"/>
            </a:endParaRPr>
          </a:p>
          <a:p>
            <a:pPr algn="just"/>
            <a:endParaRPr lang="uk-UA" sz="1300" dirty="0" smtClean="0">
              <a:solidFill>
                <a:schemeClr val="tx2">
                  <a:lumMod val="50000"/>
                </a:schemeClr>
              </a:solidFill>
              <a:latin typeface="Arial" pitchFamily="34" charset="0"/>
              <a:cs typeface="Arial" pitchFamily="34" charset="0"/>
            </a:endParaRPr>
          </a:p>
          <a:p>
            <a:pPr algn="just"/>
            <a:r>
              <a:rPr lang="uk-UA" sz="1300" dirty="0" smtClean="0">
                <a:solidFill>
                  <a:schemeClr val="tx2">
                    <a:lumMod val="50000"/>
                  </a:schemeClr>
                </a:solidFill>
                <a:latin typeface="Arial" pitchFamily="34" charset="0"/>
                <a:cs typeface="Arial" pitchFamily="34" charset="0"/>
              </a:rPr>
              <a:t>2009 - </a:t>
            </a:r>
            <a:r>
              <a:rPr lang="en-US" sz="1400" dirty="0" smtClean="0"/>
              <a:t>Sevastopol Naval Order of the Red Star Institute named after PS </a:t>
            </a:r>
            <a:r>
              <a:rPr lang="en-US" sz="1400" dirty="0" err="1" smtClean="0"/>
              <a:t>Nakhimov</a:t>
            </a:r>
            <a:r>
              <a:rPr lang="en-US" sz="1400" dirty="0" smtClean="0"/>
              <a:t> reorganized into the Academy of Naval Forces named after PS </a:t>
            </a:r>
            <a:r>
              <a:rPr lang="en-US" sz="1400" dirty="0" err="1" smtClean="0"/>
              <a:t>Nakhimova</a:t>
            </a:r>
            <a:r>
              <a:rPr lang="en-US" sz="1400" dirty="0" smtClean="0"/>
              <a:t>. </a:t>
            </a:r>
            <a:endParaRPr lang="uk-UA" sz="1300" dirty="0" smtClean="0">
              <a:solidFill>
                <a:schemeClr val="tx2">
                  <a:lumMod val="50000"/>
                </a:schemeClr>
              </a:solidFill>
              <a:latin typeface="Arial" pitchFamily="34" charset="0"/>
              <a:cs typeface="Arial" pitchFamily="34" charset="0"/>
            </a:endParaRPr>
          </a:p>
          <a:p>
            <a:pPr algn="just"/>
            <a:endParaRPr lang="uk-UA" sz="1300" dirty="0" smtClean="0">
              <a:solidFill>
                <a:schemeClr val="tx2">
                  <a:lumMod val="50000"/>
                </a:schemeClr>
              </a:solidFill>
              <a:latin typeface="Arial" pitchFamily="34" charset="0"/>
              <a:cs typeface="Arial" pitchFamily="34" charset="0"/>
            </a:endParaRPr>
          </a:p>
          <a:p>
            <a:pPr algn="just"/>
            <a:r>
              <a:rPr lang="uk-UA" sz="1300" dirty="0" smtClean="0">
                <a:solidFill>
                  <a:schemeClr val="tx2">
                    <a:lumMod val="50000"/>
                  </a:schemeClr>
                </a:solidFill>
                <a:latin typeface="Arial" pitchFamily="34" charset="0"/>
                <a:cs typeface="Arial" pitchFamily="34" charset="0"/>
              </a:rPr>
              <a:t>2014 - </a:t>
            </a:r>
            <a:r>
              <a:rPr lang="en-US" sz="1400" dirty="0" smtClean="0"/>
              <a:t>As a result of the annexation of the Autonomous Republic of Crimea and the city of Sevastopol in the spring of 2014, the </a:t>
            </a:r>
            <a:r>
              <a:rPr lang="en-US" sz="1400" dirty="0" err="1" smtClean="0"/>
              <a:t>Nakhimov</a:t>
            </a:r>
            <a:r>
              <a:rPr lang="en-US" sz="1400" dirty="0" smtClean="0"/>
              <a:t> Naval Academy was liquidated and reformed into the Faculty of Naval Forces of the Odessa Naval Academy National University. </a:t>
            </a:r>
            <a:endParaRPr lang="uk-UA" sz="1300" dirty="0" smtClean="0">
              <a:solidFill>
                <a:schemeClr val="tx2">
                  <a:lumMod val="50000"/>
                </a:schemeClr>
              </a:solidFill>
              <a:latin typeface="Arial" pitchFamily="34" charset="0"/>
              <a:cs typeface="Arial" pitchFamily="34" charset="0"/>
            </a:endParaRPr>
          </a:p>
          <a:p>
            <a:pPr algn="just"/>
            <a:endParaRPr lang="uk-UA" sz="1300" dirty="0" smtClean="0">
              <a:solidFill>
                <a:schemeClr val="tx2">
                  <a:lumMod val="50000"/>
                </a:schemeClr>
              </a:solidFill>
              <a:latin typeface="Arial" pitchFamily="34" charset="0"/>
              <a:cs typeface="Arial" pitchFamily="34" charset="0"/>
            </a:endParaRPr>
          </a:p>
          <a:p>
            <a:pPr algn="just"/>
            <a:r>
              <a:rPr lang="uk-UA" sz="1300" dirty="0" smtClean="0">
                <a:solidFill>
                  <a:schemeClr val="tx2">
                    <a:lumMod val="50000"/>
                  </a:schemeClr>
                </a:solidFill>
                <a:latin typeface="Arial" pitchFamily="34" charset="0"/>
                <a:cs typeface="Arial" pitchFamily="34" charset="0"/>
              </a:rPr>
              <a:t>2016 - </a:t>
            </a:r>
            <a:r>
              <a:rPr lang="en-US" sz="1400" dirty="0" smtClean="0"/>
              <a:t>presentation of the battle flag by the Minister of Defense of Ukraine POLTORAK </a:t>
            </a:r>
            <a:r>
              <a:rPr lang="en-US" sz="1400" dirty="0" err="1" smtClean="0"/>
              <a:t>Stepan</a:t>
            </a:r>
            <a:r>
              <a:rPr lang="en-US" sz="1400" dirty="0" smtClean="0"/>
              <a:t> </a:t>
            </a:r>
            <a:r>
              <a:rPr lang="en-US" sz="1400" dirty="0" err="1" smtClean="0"/>
              <a:t>Tymofiyovych</a:t>
            </a:r>
            <a:r>
              <a:rPr lang="en-US" sz="1400" dirty="0" smtClean="0"/>
              <a:t>. The Faculty of Naval Forces of the National University "Odessa Naval Academy" was reorganized into the Institute of Naval Forces of the National University "Odessa Naval Academy" </a:t>
            </a:r>
            <a:endParaRPr lang="uk-UA" sz="1300" dirty="0" smtClean="0">
              <a:solidFill>
                <a:schemeClr val="tx2">
                  <a:lumMod val="50000"/>
                </a:schemeClr>
              </a:solidFill>
              <a:latin typeface="Arial" pitchFamily="34" charset="0"/>
              <a:cs typeface="Arial" pitchFamily="34" charset="0"/>
            </a:endParaRPr>
          </a:p>
          <a:p>
            <a:pPr algn="just"/>
            <a:endParaRPr lang="uk-UA" sz="1300" dirty="0" smtClean="0">
              <a:solidFill>
                <a:schemeClr val="tx2">
                  <a:lumMod val="50000"/>
                </a:schemeClr>
              </a:solidFill>
              <a:latin typeface="Arial" pitchFamily="34" charset="0"/>
              <a:cs typeface="Arial" pitchFamily="34" charset="0"/>
            </a:endParaRPr>
          </a:p>
          <a:p>
            <a:pPr algn="just"/>
            <a:endParaRPr lang="uk-UA" sz="1100" dirty="0" smtClean="0"/>
          </a:p>
          <a:p>
            <a:pPr algn="just"/>
            <a:endParaRPr lang="uk-UA" sz="1100" dirty="0" smtClean="0"/>
          </a:p>
          <a:p>
            <a:pPr algn="just"/>
            <a:endParaRPr lang="uk-UA" dirty="0" smtClean="0"/>
          </a:p>
          <a:p>
            <a:pPr algn="just"/>
            <a:endParaRPr lang="uk-UA" dirty="0" smtClean="0"/>
          </a:p>
          <a:p>
            <a:pPr algn="just"/>
            <a:endParaRPr lang="ru-RU" dirty="0"/>
          </a:p>
          <a:p>
            <a:endParaRPr lang="ru-RU" dirty="0"/>
          </a:p>
        </p:txBody>
      </p:sp>
      <p:pic>
        <p:nvPicPr>
          <p:cNvPr id="5129" name="Picture 4"/>
          <p:cNvPicPr>
            <a:picLocks noChangeAspect="1" noChangeArrowheads="1"/>
          </p:cNvPicPr>
          <p:nvPr/>
        </p:nvPicPr>
        <p:blipFill>
          <a:blip r:embed="rId5"/>
          <a:srcRect/>
          <a:stretch>
            <a:fillRect/>
          </a:stretch>
        </p:blipFill>
        <p:spPr bwMode="auto">
          <a:xfrm>
            <a:off x="8358207" y="0"/>
            <a:ext cx="785793" cy="785794"/>
          </a:xfrm>
          <a:prstGeom prst="rect">
            <a:avLst/>
          </a:prstGeom>
          <a:noFill/>
          <a:ln w="9525">
            <a:noFill/>
            <a:miter lim="800000"/>
            <a:headEnd/>
            <a:tailEnd/>
          </a:ln>
        </p:spPr>
      </p:pic>
      <p:pic>
        <p:nvPicPr>
          <p:cNvPr id="5130" name="Picture 10" descr="D:\Група_МВС\Презентации\Доповідь на 14.12.2021 (DEEP)\Академія корпус\276873.jpg"/>
          <p:cNvPicPr>
            <a:picLocks noChangeAspect="1" noChangeArrowheads="1"/>
          </p:cNvPicPr>
          <p:nvPr/>
        </p:nvPicPr>
        <p:blipFill>
          <a:blip r:embed="rId6"/>
          <a:srcRect/>
          <a:stretch>
            <a:fillRect/>
          </a:stretch>
        </p:blipFill>
        <p:spPr bwMode="auto">
          <a:xfrm>
            <a:off x="7143768" y="3714752"/>
            <a:ext cx="1595448" cy="1196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31" name="Picture 11" descr="D:\Група_МВС\Презентации\Доповідь на 14.12.2021 (DEEP)\Академія корпус\1499725373168230967.jpg"/>
          <p:cNvPicPr>
            <a:picLocks noChangeAspect="1" noChangeArrowheads="1"/>
          </p:cNvPicPr>
          <p:nvPr/>
        </p:nvPicPr>
        <p:blipFill>
          <a:blip r:embed="rId7" cstate="print"/>
          <a:srcRect/>
          <a:stretch>
            <a:fillRect/>
          </a:stretch>
        </p:blipFill>
        <p:spPr bwMode="auto">
          <a:xfrm>
            <a:off x="7143768" y="1071546"/>
            <a:ext cx="1714512" cy="1200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32" name="Picture 12" descr="D:\Група_МВС\Презентации\Доповідь на 14.12.2021 (DEEP)\Академія корпус\i_322.jpg"/>
          <p:cNvPicPr>
            <a:picLocks noChangeAspect="1" noChangeArrowheads="1"/>
          </p:cNvPicPr>
          <p:nvPr/>
        </p:nvPicPr>
        <p:blipFill>
          <a:blip r:embed="rId8"/>
          <a:srcRect/>
          <a:stretch>
            <a:fillRect/>
          </a:stretch>
        </p:blipFill>
        <p:spPr bwMode="auto">
          <a:xfrm>
            <a:off x="6929454" y="2357430"/>
            <a:ext cx="2024247" cy="1249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34" name="Picture 14" descr="D:\Група_МВС\Презентации\Доповідь на 14.12.2021 (DEEP)\Академія корпус\IMG_20211119_093300[706].jpg"/>
          <p:cNvPicPr>
            <a:picLocks noChangeAspect="1" noChangeArrowheads="1"/>
          </p:cNvPicPr>
          <p:nvPr/>
        </p:nvPicPr>
        <p:blipFill>
          <a:blip r:embed="rId9" cstate="print"/>
          <a:srcRect/>
          <a:stretch>
            <a:fillRect/>
          </a:stretch>
        </p:blipFill>
        <p:spPr bwMode="auto">
          <a:xfrm rot="5400000">
            <a:off x="6967725" y="5033803"/>
            <a:ext cx="1857364" cy="17910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6149" name="Picture 368" descr="FLAGVM89"/>
          <p:cNvPicPr>
            <a:picLocks noChangeAspect="1" noChangeArrowheads="1"/>
          </p:cNvPicPr>
          <p:nvPr/>
        </p:nvPicPr>
        <p:blipFill>
          <a:blip r:embed="rId4"/>
          <a:srcRect/>
          <a:stretch>
            <a:fillRect/>
          </a:stretch>
        </p:blipFill>
        <p:spPr bwMode="auto">
          <a:xfrm>
            <a:off x="0" y="1"/>
            <a:ext cx="928662" cy="730832"/>
          </a:xfrm>
          <a:prstGeom prst="rect">
            <a:avLst/>
          </a:prstGeom>
          <a:noFill/>
          <a:ln w="9525">
            <a:noFill/>
            <a:miter lim="800000"/>
            <a:headEnd/>
            <a:tailEnd/>
          </a:ln>
          <a:effectLst>
            <a:outerShdw dist="35921" dir="2700000" algn="ctr" rotWithShape="0">
              <a:srgbClr val="808080"/>
            </a:outerShdw>
          </a:effectLst>
        </p:spPr>
      </p:pic>
      <p:sp>
        <p:nvSpPr>
          <p:cNvPr id="7174" name="Місце для номера слайда 1"/>
          <p:cNvSpPr>
            <a:spLocks noGrp="1"/>
          </p:cNvSpPr>
          <p:nvPr>
            <p:ph type="sldNum" sz="quarter" idx="12"/>
          </p:nvPr>
        </p:nvSpPr>
        <p:spPr bwMode="auto">
          <a:xfrm>
            <a:off x="7230598" y="6589474"/>
            <a:ext cx="1796684" cy="268526"/>
          </a:xfrm>
          <a:noFill/>
          <a:ln>
            <a:miter lim="800000"/>
            <a:headEnd/>
            <a:tailEnd/>
          </a:ln>
        </p:spPr>
        <p:txBody>
          <a:bodyPr/>
          <a:lstStyle/>
          <a:p>
            <a:fld id="{591FBEF9-8C9D-4041-AD82-0D9D406C0B90}" type="slidenum">
              <a:rPr lang="ru-RU" altLang="uk-UA" smtClean="0">
                <a:latin typeface="Arial" charset="0"/>
              </a:rPr>
              <a:pPr/>
              <a:t>4</a:t>
            </a:fld>
            <a:endParaRPr lang="ru-RU" altLang="uk-UA" smtClean="0">
              <a:latin typeface="Arial" charset="0"/>
            </a:endParaRPr>
          </a:p>
        </p:txBody>
      </p:sp>
      <p:sp>
        <p:nvSpPr>
          <p:cNvPr id="7176" name="TextBox 11"/>
          <p:cNvSpPr txBox="1">
            <a:spLocks noChangeArrowheads="1"/>
          </p:cNvSpPr>
          <p:nvPr/>
        </p:nvSpPr>
        <p:spPr bwMode="auto">
          <a:xfrm>
            <a:off x="2000232" y="214290"/>
            <a:ext cx="5059363" cy="461665"/>
          </a:xfrm>
          <a:prstGeom prst="rect">
            <a:avLst/>
          </a:prstGeom>
          <a:noFill/>
          <a:ln w="9525">
            <a:noFill/>
            <a:miter lim="800000"/>
            <a:headEnd/>
            <a:tailEnd/>
          </a:ln>
        </p:spPr>
        <p:txBody>
          <a:bodyPr>
            <a:spAutoFit/>
          </a:bodyPr>
          <a:lstStyle/>
          <a:p>
            <a:pPr algn="ctr"/>
            <a:r>
              <a:rPr lang="en-US" sz="2400" b="1" dirty="0" smtClean="0">
                <a:solidFill>
                  <a:schemeClr val="tx2">
                    <a:lumMod val="60000"/>
                    <a:lumOff val="40000"/>
                  </a:schemeClr>
                </a:solidFill>
              </a:rPr>
              <a:t>Accreditation of the Institute </a:t>
            </a:r>
            <a:endParaRPr lang="uk-UA" altLang="ru-RU" sz="2400" b="1" dirty="0">
              <a:solidFill>
                <a:schemeClr val="tx2">
                  <a:lumMod val="60000"/>
                  <a:lumOff val="40000"/>
                </a:schemeClr>
              </a:solidFill>
            </a:endParaRPr>
          </a:p>
        </p:txBody>
      </p:sp>
      <p:pic>
        <p:nvPicPr>
          <p:cNvPr id="7177" name="Picture 4"/>
          <p:cNvPicPr>
            <a:picLocks noChangeAspect="1" noChangeArrowheads="1"/>
          </p:cNvPicPr>
          <p:nvPr/>
        </p:nvPicPr>
        <p:blipFill>
          <a:blip r:embed="rId5"/>
          <a:srcRect/>
          <a:stretch>
            <a:fillRect/>
          </a:stretch>
        </p:blipFill>
        <p:spPr bwMode="auto">
          <a:xfrm>
            <a:off x="8358207" y="0"/>
            <a:ext cx="785793" cy="785794"/>
          </a:xfrm>
          <a:prstGeom prst="rect">
            <a:avLst/>
          </a:prstGeom>
          <a:noFill/>
          <a:ln w="9525">
            <a:noFill/>
            <a:miter lim="800000"/>
            <a:headEnd/>
            <a:tailEnd/>
          </a:ln>
        </p:spPr>
      </p:pic>
      <p:pic>
        <p:nvPicPr>
          <p:cNvPr id="1026" name="Picture 2" descr="D:\Група_МВС\сертифікати\Liz 2013_09-1.jpg"/>
          <p:cNvPicPr>
            <a:picLocks noChangeAspect="1" noChangeArrowheads="1"/>
          </p:cNvPicPr>
          <p:nvPr/>
        </p:nvPicPr>
        <p:blipFill>
          <a:blip r:embed="rId6" cstate="print"/>
          <a:srcRect/>
          <a:stretch>
            <a:fillRect/>
          </a:stretch>
        </p:blipFill>
        <p:spPr bwMode="auto">
          <a:xfrm>
            <a:off x="5643570" y="928670"/>
            <a:ext cx="1051642" cy="1428760"/>
          </a:xfrm>
          <a:prstGeom prst="rect">
            <a:avLst/>
          </a:prstGeom>
          <a:noFill/>
        </p:spPr>
      </p:pic>
      <p:pic>
        <p:nvPicPr>
          <p:cNvPr id="1027" name="Picture 3" descr="D:\Група_МВС\сертифікати\Liz Vodit 2012.jpg"/>
          <p:cNvPicPr>
            <a:picLocks noChangeAspect="1" noChangeArrowheads="1"/>
          </p:cNvPicPr>
          <p:nvPr/>
        </p:nvPicPr>
        <p:blipFill>
          <a:blip r:embed="rId7" cstate="print"/>
          <a:srcRect/>
          <a:stretch>
            <a:fillRect/>
          </a:stretch>
        </p:blipFill>
        <p:spPr bwMode="auto">
          <a:xfrm>
            <a:off x="6715140" y="928670"/>
            <a:ext cx="1106222" cy="1443774"/>
          </a:xfrm>
          <a:prstGeom prst="rect">
            <a:avLst/>
          </a:prstGeom>
          <a:noFill/>
        </p:spPr>
      </p:pic>
      <p:pic>
        <p:nvPicPr>
          <p:cNvPr id="1028" name="Picture 4" descr="D:\Група_МВС\сертифікати\Liz Vodol 2013.jpg"/>
          <p:cNvPicPr>
            <a:picLocks noChangeAspect="1" noChangeArrowheads="1"/>
          </p:cNvPicPr>
          <p:nvPr/>
        </p:nvPicPr>
        <p:blipFill>
          <a:blip r:embed="rId8" cstate="print"/>
          <a:srcRect/>
          <a:stretch>
            <a:fillRect/>
          </a:stretch>
        </p:blipFill>
        <p:spPr bwMode="auto">
          <a:xfrm>
            <a:off x="7858148" y="928670"/>
            <a:ext cx="1063675" cy="1443775"/>
          </a:xfrm>
          <a:prstGeom prst="rect">
            <a:avLst/>
          </a:prstGeom>
          <a:noFill/>
        </p:spPr>
      </p:pic>
      <p:pic>
        <p:nvPicPr>
          <p:cNvPr id="1029" name="Picture 5" descr="D:\Група_МВС\сертифікати\Sert AVMS II 6.050502 2012.jpg"/>
          <p:cNvPicPr>
            <a:picLocks noChangeAspect="1" noChangeArrowheads="1"/>
          </p:cNvPicPr>
          <p:nvPr/>
        </p:nvPicPr>
        <p:blipFill>
          <a:blip r:embed="rId9" cstate="print"/>
          <a:srcRect/>
          <a:stretch>
            <a:fillRect/>
          </a:stretch>
        </p:blipFill>
        <p:spPr bwMode="auto">
          <a:xfrm>
            <a:off x="5429256" y="2428868"/>
            <a:ext cx="1274900" cy="902359"/>
          </a:xfrm>
          <a:prstGeom prst="rect">
            <a:avLst/>
          </a:prstGeom>
          <a:noFill/>
        </p:spPr>
      </p:pic>
      <p:pic>
        <p:nvPicPr>
          <p:cNvPr id="1030" name="Picture 6" descr="D:\Група_МВС\сертифікати\Sert AVMS II 6.050901 2013.jpg"/>
          <p:cNvPicPr>
            <a:picLocks noChangeAspect="1" noChangeArrowheads="1"/>
          </p:cNvPicPr>
          <p:nvPr/>
        </p:nvPicPr>
        <p:blipFill>
          <a:blip r:embed="rId10" cstate="print"/>
          <a:srcRect/>
          <a:stretch>
            <a:fillRect/>
          </a:stretch>
        </p:blipFill>
        <p:spPr bwMode="auto">
          <a:xfrm>
            <a:off x="6643702" y="2428868"/>
            <a:ext cx="1300747" cy="919970"/>
          </a:xfrm>
          <a:prstGeom prst="rect">
            <a:avLst/>
          </a:prstGeom>
          <a:noFill/>
        </p:spPr>
      </p:pic>
      <p:pic>
        <p:nvPicPr>
          <p:cNvPr id="1031" name="Picture 7" descr="D:\Група_МВС\сертифікати\Sert AVMS II 6.070104 2013.jpg"/>
          <p:cNvPicPr>
            <a:picLocks noChangeAspect="1" noChangeArrowheads="1"/>
          </p:cNvPicPr>
          <p:nvPr/>
        </p:nvPicPr>
        <p:blipFill>
          <a:blip r:embed="rId11" cstate="print"/>
          <a:srcRect/>
          <a:stretch>
            <a:fillRect/>
          </a:stretch>
        </p:blipFill>
        <p:spPr bwMode="auto">
          <a:xfrm>
            <a:off x="7868153" y="2428868"/>
            <a:ext cx="1275847" cy="902359"/>
          </a:xfrm>
          <a:prstGeom prst="rect">
            <a:avLst/>
          </a:prstGeom>
          <a:noFill/>
        </p:spPr>
      </p:pic>
      <p:pic>
        <p:nvPicPr>
          <p:cNvPr id="1032" name="Picture 8" descr="D:\Група_МВС\сертифікати\Sert AVMS II 6.170101 2012.jpg"/>
          <p:cNvPicPr>
            <a:picLocks noChangeAspect="1" noChangeArrowheads="1"/>
          </p:cNvPicPr>
          <p:nvPr/>
        </p:nvPicPr>
        <p:blipFill>
          <a:blip r:embed="rId12" cstate="print"/>
          <a:srcRect/>
          <a:stretch>
            <a:fillRect/>
          </a:stretch>
        </p:blipFill>
        <p:spPr bwMode="auto">
          <a:xfrm>
            <a:off x="5429256" y="3214686"/>
            <a:ext cx="1274899" cy="902359"/>
          </a:xfrm>
          <a:prstGeom prst="rect">
            <a:avLst/>
          </a:prstGeom>
          <a:noFill/>
        </p:spPr>
      </p:pic>
      <p:pic>
        <p:nvPicPr>
          <p:cNvPr id="1033" name="Picture 9" descr="D:\Група_МВС\сертифікати\Sert AVMS III 7.05090103 2012.jpg"/>
          <p:cNvPicPr>
            <a:picLocks noChangeAspect="1" noChangeArrowheads="1"/>
          </p:cNvPicPr>
          <p:nvPr/>
        </p:nvPicPr>
        <p:blipFill>
          <a:blip r:embed="rId13" cstate="print"/>
          <a:srcRect/>
          <a:stretch>
            <a:fillRect/>
          </a:stretch>
        </p:blipFill>
        <p:spPr bwMode="auto">
          <a:xfrm>
            <a:off x="6643702" y="3214686"/>
            <a:ext cx="1284929" cy="909458"/>
          </a:xfrm>
          <a:prstGeom prst="rect">
            <a:avLst/>
          </a:prstGeom>
          <a:noFill/>
        </p:spPr>
      </p:pic>
      <p:pic>
        <p:nvPicPr>
          <p:cNvPr id="1034" name="Picture 10" descr="D:\Група_МВС\сертифікати\Sert AVMS III 7.17010101 2012.jpg"/>
          <p:cNvPicPr>
            <a:picLocks noChangeAspect="1" noChangeArrowheads="1"/>
          </p:cNvPicPr>
          <p:nvPr/>
        </p:nvPicPr>
        <p:blipFill>
          <a:blip r:embed="rId14" cstate="print"/>
          <a:srcRect/>
          <a:stretch>
            <a:fillRect/>
          </a:stretch>
        </p:blipFill>
        <p:spPr bwMode="auto">
          <a:xfrm>
            <a:off x="7859071" y="3214686"/>
            <a:ext cx="1284929" cy="909458"/>
          </a:xfrm>
          <a:prstGeom prst="rect">
            <a:avLst/>
          </a:prstGeom>
          <a:noFill/>
        </p:spPr>
      </p:pic>
      <p:pic>
        <p:nvPicPr>
          <p:cNvPr id="1035" name="Picture 11" descr="D:\Група_МВС\сертифікати\Sert AVMS IIІ 7.05050281 2013.jpg"/>
          <p:cNvPicPr>
            <a:picLocks noChangeAspect="1" noChangeArrowheads="1"/>
          </p:cNvPicPr>
          <p:nvPr/>
        </p:nvPicPr>
        <p:blipFill>
          <a:blip r:embed="rId15" cstate="print"/>
          <a:srcRect/>
          <a:stretch>
            <a:fillRect/>
          </a:stretch>
        </p:blipFill>
        <p:spPr bwMode="auto">
          <a:xfrm>
            <a:off x="5429256" y="4071942"/>
            <a:ext cx="1285884" cy="909458"/>
          </a:xfrm>
          <a:prstGeom prst="rect">
            <a:avLst/>
          </a:prstGeom>
          <a:noFill/>
        </p:spPr>
      </p:pic>
      <p:pic>
        <p:nvPicPr>
          <p:cNvPr id="1036" name="Picture 12" descr="D:\Група_МВС\сертифікати\Sert AVMS IІI 7.05090186 2013.jpg"/>
          <p:cNvPicPr>
            <a:picLocks noChangeAspect="1" noChangeArrowheads="1"/>
          </p:cNvPicPr>
          <p:nvPr/>
        </p:nvPicPr>
        <p:blipFill>
          <a:blip r:embed="rId16" cstate="print"/>
          <a:srcRect/>
          <a:stretch>
            <a:fillRect/>
          </a:stretch>
        </p:blipFill>
        <p:spPr bwMode="auto">
          <a:xfrm>
            <a:off x="6643702" y="4071942"/>
            <a:ext cx="1285884" cy="909458"/>
          </a:xfrm>
          <a:prstGeom prst="rect">
            <a:avLst/>
          </a:prstGeom>
          <a:noFill/>
        </p:spPr>
      </p:pic>
      <p:pic>
        <p:nvPicPr>
          <p:cNvPr id="1037" name="Picture 13" descr="D:\Група_МВС\сертифікати\Sert AVMS IІI 7.07010401 2013.jpg"/>
          <p:cNvPicPr>
            <a:picLocks noChangeAspect="1" noChangeArrowheads="1"/>
          </p:cNvPicPr>
          <p:nvPr/>
        </p:nvPicPr>
        <p:blipFill>
          <a:blip r:embed="rId17" cstate="print"/>
          <a:srcRect/>
          <a:stretch>
            <a:fillRect/>
          </a:stretch>
        </p:blipFill>
        <p:spPr bwMode="auto">
          <a:xfrm>
            <a:off x="7858116" y="4071942"/>
            <a:ext cx="1285884" cy="909458"/>
          </a:xfrm>
          <a:prstGeom prst="rect">
            <a:avLst/>
          </a:prstGeom>
          <a:noFill/>
        </p:spPr>
      </p:pic>
      <p:graphicFrame>
        <p:nvGraphicFramePr>
          <p:cNvPr id="1040" name="Object 16"/>
          <p:cNvGraphicFramePr>
            <a:graphicFrameLocks noChangeAspect="1"/>
          </p:cNvGraphicFramePr>
          <p:nvPr/>
        </p:nvGraphicFramePr>
        <p:xfrm>
          <a:off x="7500958" y="5000636"/>
          <a:ext cx="1143008" cy="1617464"/>
        </p:xfrm>
        <a:graphic>
          <a:graphicData uri="http://schemas.openxmlformats.org/presentationml/2006/ole">
            <mc:AlternateContent xmlns:mc="http://schemas.openxmlformats.org/markup-compatibility/2006">
              <mc:Choice xmlns:v="urn:schemas-microsoft-com:vml" Requires="v">
                <p:oleObj spid="_x0000_s1046" name="Acrobat Document" r:id="rId18" imgW="5667037" imgH="8019948" progId="AcroExch.Document.11">
                  <p:embed/>
                </p:oleObj>
              </mc:Choice>
              <mc:Fallback>
                <p:oleObj name="Acrobat Document" r:id="rId18" imgW="5667037" imgH="8019948" progId="AcroExch.Document.11">
                  <p:embed/>
                  <p:pic>
                    <p:nvPicPr>
                      <p:cNvPr id="0" name="Picture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00958" y="5000636"/>
                        <a:ext cx="1143008" cy="161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1" name="Object 17"/>
          <p:cNvGraphicFramePr>
            <a:graphicFrameLocks noChangeAspect="1"/>
          </p:cNvGraphicFramePr>
          <p:nvPr/>
        </p:nvGraphicFramePr>
        <p:xfrm>
          <a:off x="6072198" y="4929198"/>
          <a:ext cx="1214446" cy="1718120"/>
        </p:xfrm>
        <a:graphic>
          <a:graphicData uri="http://schemas.openxmlformats.org/presentationml/2006/ole">
            <mc:AlternateContent xmlns:mc="http://schemas.openxmlformats.org/markup-compatibility/2006">
              <mc:Choice xmlns:v="urn:schemas-microsoft-com:vml" Requires="v">
                <p:oleObj spid="_x0000_s1047" name="Acrobat Document" r:id="rId20" imgW="5667037" imgH="8019948" progId="AcroExch.Document.11">
                  <p:embed/>
                </p:oleObj>
              </mc:Choice>
              <mc:Fallback>
                <p:oleObj name="Acrobat Document" r:id="rId20" imgW="5667037" imgH="8019948" progId="AcroExch.Document.11">
                  <p:embed/>
                  <p:pic>
                    <p:nvPicPr>
                      <p:cNvPr id="0" name="Picture 1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72198" y="4929198"/>
                        <a:ext cx="1214446" cy="171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TextBox 25"/>
          <p:cNvSpPr txBox="1"/>
          <p:nvPr/>
        </p:nvSpPr>
        <p:spPr>
          <a:xfrm>
            <a:off x="0" y="1000108"/>
            <a:ext cx="8426474" cy="954107"/>
          </a:xfrm>
          <a:prstGeom prst="rect">
            <a:avLst/>
          </a:prstGeom>
          <a:noFill/>
        </p:spPr>
        <p:txBody>
          <a:bodyPr wrap="square" rtlCol="0">
            <a:spAutoFit/>
          </a:bodyPr>
          <a:lstStyle/>
          <a:p>
            <a:r>
              <a:rPr lang="en-US" sz="1400" b="1" dirty="0" smtClean="0"/>
              <a:t>License of the Ministry of Education and Science of Ukraine </a:t>
            </a:r>
          </a:p>
          <a:p>
            <a:r>
              <a:rPr lang="en-US" sz="1400" dirty="0" smtClean="0"/>
              <a:t>License from</a:t>
            </a:r>
            <a:r>
              <a:rPr lang="uk-UA" sz="1400" dirty="0" smtClean="0"/>
              <a:t>  05.2012 </a:t>
            </a:r>
            <a:r>
              <a:rPr lang="en-US" sz="1400" dirty="0" smtClean="0"/>
              <a:t>series </a:t>
            </a:r>
            <a:r>
              <a:rPr lang="uk-UA" sz="1400" dirty="0" smtClean="0"/>
              <a:t>А</a:t>
            </a:r>
            <a:r>
              <a:rPr lang="en-US" sz="1400" dirty="0" smtClean="0"/>
              <a:t>D</a:t>
            </a:r>
            <a:r>
              <a:rPr lang="uk-UA" sz="1400" dirty="0" smtClean="0"/>
              <a:t> №2072551</a:t>
            </a:r>
          </a:p>
          <a:p>
            <a:r>
              <a:rPr lang="en-US" sz="1400" dirty="0" smtClean="0"/>
              <a:t>License from</a:t>
            </a:r>
            <a:r>
              <a:rPr lang="uk-UA" sz="1400" dirty="0" smtClean="0"/>
              <a:t> 11.2012 </a:t>
            </a:r>
            <a:r>
              <a:rPr lang="en-US" sz="1400" dirty="0" smtClean="0"/>
              <a:t>series </a:t>
            </a:r>
            <a:r>
              <a:rPr lang="uk-UA" sz="1400" dirty="0" smtClean="0"/>
              <a:t>АЕ</a:t>
            </a:r>
            <a:r>
              <a:rPr lang="en-US" sz="1400" dirty="0" smtClean="0"/>
              <a:t> </a:t>
            </a:r>
            <a:r>
              <a:rPr lang="uk-UA" sz="1400" dirty="0" smtClean="0"/>
              <a:t>№2270671 </a:t>
            </a:r>
          </a:p>
          <a:p>
            <a:r>
              <a:rPr lang="en-US" sz="1400" dirty="0" smtClean="0"/>
              <a:t>License from</a:t>
            </a:r>
            <a:r>
              <a:rPr lang="uk-UA" sz="1400" dirty="0" smtClean="0"/>
              <a:t> 07.2013 </a:t>
            </a:r>
            <a:r>
              <a:rPr lang="en-US" sz="1400" dirty="0" smtClean="0"/>
              <a:t>series </a:t>
            </a:r>
            <a:r>
              <a:rPr lang="uk-UA" sz="1400" dirty="0" smtClean="0"/>
              <a:t>АЕ</a:t>
            </a:r>
            <a:r>
              <a:rPr lang="en-US" sz="1400" dirty="0" smtClean="0"/>
              <a:t> </a:t>
            </a:r>
            <a:r>
              <a:rPr lang="uk-UA" sz="1400" dirty="0" smtClean="0"/>
              <a:t>№2285204 </a:t>
            </a:r>
          </a:p>
        </p:txBody>
      </p:sp>
      <p:sp>
        <p:nvSpPr>
          <p:cNvPr id="27" name="TextBox 26"/>
          <p:cNvSpPr txBox="1"/>
          <p:nvPr/>
        </p:nvSpPr>
        <p:spPr>
          <a:xfrm>
            <a:off x="0" y="2214554"/>
            <a:ext cx="5643570" cy="2739211"/>
          </a:xfrm>
          <a:prstGeom prst="rect">
            <a:avLst/>
          </a:prstGeom>
          <a:noFill/>
        </p:spPr>
        <p:txBody>
          <a:bodyPr wrap="square" rtlCol="0">
            <a:spAutoFit/>
          </a:bodyPr>
          <a:lstStyle/>
          <a:p>
            <a:r>
              <a:rPr lang="en-US" sz="1400" b="1" dirty="0" smtClean="0"/>
              <a:t>Certificates of the Ministry of Education and Science of Ukraine </a:t>
            </a:r>
            <a:r>
              <a:rPr lang="en-US" sz="1400" dirty="0" smtClean="0"/>
              <a:t>Accreditation from</a:t>
            </a:r>
            <a:r>
              <a:rPr lang="uk-UA" sz="1400" dirty="0" smtClean="0"/>
              <a:t> 06.2012, </a:t>
            </a:r>
            <a:r>
              <a:rPr lang="en-US" sz="1400" dirty="0" smtClean="0"/>
              <a:t>Specialty</a:t>
            </a:r>
            <a:r>
              <a:rPr lang="uk-UA" sz="1400" dirty="0" smtClean="0"/>
              <a:t> :0505, 6.050502</a:t>
            </a:r>
          </a:p>
          <a:p>
            <a:r>
              <a:rPr lang="en-US" sz="1400" dirty="0" smtClean="0"/>
              <a:t>Accreditation from </a:t>
            </a:r>
            <a:r>
              <a:rPr lang="uk-UA" sz="1400" dirty="0" smtClean="0"/>
              <a:t>06.2012, </a:t>
            </a:r>
            <a:r>
              <a:rPr lang="en-US" sz="1400" dirty="0" smtClean="0"/>
              <a:t>Specialty</a:t>
            </a:r>
            <a:r>
              <a:rPr lang="uk-UA" sz="1400" dirty="0" smtClean="0"/>
              <a:t> :1701, 7.17010101</a:t>
            </a:r>
          </a:p>
          <a:p>
            <a:r>
              <a:rPr lang="en-US" sz="1400" dirty="0" smtClean="0"/>
              <a:t>Accreditation from </a:t>
            </a:r>
            <a:r>
              <a:rPr lang="uk-UA" sz="1400" dirty="0" smtClean="0"/>
              <a:t>06.2012, </a:t>
            </a:r>
            <a:r>
              <a:rPr lang="en-US" sz="1400" dirty="0" smtClean="0"/>
              <a:t>Specialty</a:t>
            </a:r>
            <a:r>
              <a:rPr lang="uk-UA" sz="1400" dirty="0" smtClean="0"/>
              <a:t> :1701, 6.170101</a:t>
            </a:r>
          </a:p>
          <a:p>
            <a:r>
              <a:rPr lang="en-US" sz="1400" dirty="0" smtClean="0"/>
              <a:t>Accreditation from </a:t>
            </a:r>
            <a:r>
              <a:rPr lang="uk-UA" sz="1400" dirty="0" smtClean="0"/>
              <a:t>07.2012, </a:t>
            </a:r>
            <a:r>
              <a:rPr lang="en-US" sz="1400" dirty="0" smtClean="0"/>
              <a:t>Specialty</a:t>
            </a:r>
            <a:r>
              <a:rPr lang="uk-UA" sz="1400" dirty="0" smtClean="0"/>
              <a:t> :0509, 7.0509013</a:t>
            </a:r>
          </a:p>
          <a:p>
            <a:r>
              <a:rPr lang="en-US" sz="1400" dirty="0" smtClean="0"/>
              <a:t>Accreditation from </a:t>
            </a:r>
            <a:r>
              <a:rPr lang="uk-UA" sz="1400" dirty="0" smtClean="0"/>
              <a:t>07.2013, </a:t>
            </a:r>
            <a:r>
              <a:rPr lang="en-US" sz="1400" dirty="0" smtClean="0"/>
              <a:t>Specialty</a:t>
            </a:r>
            <a:r>
              <a:rPr lang="uk-UA" sz="1400" dirty="0" smtClean="0"/>
              <a:t> :0505, 7.05050281</a:t>
            </a:r>
          </a:p>
          <a:p>
            <a:r>
              <a:rPr lang="en-US" sz="1400" dirty="0" smtClean="0"/>
              <a:t>Accreditation from </a:t>
            </a:r>
            <a:r>
              <a:rPr lang="uk-UA" sz="1400" dirty="0" smtClean="0"/>
              <a:t>07.2013, </a:t>
            </a:r>
            <a:r>
              <a:rPr lang="en-US" sz="1400" dirty="0" smtClean="0"/>
              <a:t>Specialty</a:t>
            </a:r>
            <a:r>
              <a:rPr lang="uk-UA" sz="1400" dirty="0" smtClean="0"/>
              <a:t> :0509, 6.050901</a:t>
            </a:r>
          </a:p>
          <a:p>
            <a:r>
              <a:rPr lang="en-US" sz="1400" dirty="0" smtClean="0"/>
              <a:t>Accreditation from </a:t>
            </a:r>
            <a:r>
              <a:rPr lang="uk-UA" sz="1400" dirty="0" smtClean="0"/>
              <a:t>07.2013, </a:t>
            </a:r>
            <a:r>
              <a:rPr lang="en-US" sz="1400" dirty="0" smtClean="0"/>
              <a:t>Specialty</a:t>
            </a:r>
            <a:r>
              <a:rPr lang="uk-UA" sz="1400" dirty="0" smtClean="0"/>
              <a:t> :0509, 7.05090186</a:t>
            </a:r>
          </a:p>
          <a:p>
            <a:r>
              <a:rPr lang="en-US" sz="1400" dirty="0" smtClean="0"/>
              <a:t>Accreditation from </a:t>
            </a:r>
            <a:r>
              <a:rPr lang="uk-UA" sz="1400" dirty="0" smtClean="0"/>
              <a:t>07.2013, </a:t>
            </a:r>
            <a:r>
              <a:rPr lang="en-US" sz="1400" dirty="0" smtClean="0"/>
              <a:t>Specialty</a:t>
            </a:r>
            <a:r>
              <a:rPr lang="uk-UA" sz="1400" dirty="0" smtClean="0"/>
              <a:t> :0509, 7.05090182</a:t>
            </a:r>
          </a:p>
          <a:p>
            <a:r>
              <a:rPr lang="en-US" sz="1400" dirty="0" smtClean="0"/>
              <a:t>Accreditation from </a:t>
            </a:r>
            <a:r>
              <a:rPr lang="uk-UA" sz="1400" dirty="0" smtClean="0"/>
              <a:t>07.2013, </a:t>
            </a:r>
            <a:r>
              <a:rPr lang="en-US" sz="1400" dirty="0" smtClean="0"/>
              <a:t>Specialty</a:t>
            </a:r>
            <a:r>
              <a:rPr lang="uk-UA" sz="1400" dirty="0" smtClean="0"/>
              <a:t> :0701, 6.070104</a:t>
            </a:r>
          </a:p>
          <a:p>
            <a:r>
              <a:rPr lang="en-US" sz="1400" dirty="0" smtClean="0"/>
              <a:t>Accreditation from </a:t>
            </a:r>
            <a:r>
              <a:rPr lang="uk-UA" sz="1400" dirty="0" smtClean="0"/>
              <a:t>07.2013, </a:t>
            </a:r>
            <a:r>
              <a:rPr lang="en-US" sz="1400" dirty="0" smtClean="0"/>
              <a:t>Specialty</a:t>
            </a:r>
            <a:r>
              <a:rPr lang="uk-UA" sz="1400" dirty="0" smtClean="0"/>
              <a:t> :0701, 7.07010401</a:t>
            </a:r>
          </a:p>
          <a:p>
            <a:r>
              <a:rPr lang="en-US" sz="1400" dirty="0" smtClean="0"/>
              <a:t>Accreditation from </a:t>
            </a:r>
            <a:r>
              <a:rPr lang="uk-UA" sz="1400" dirty="0" smtClean="0"/>
              <a:t>07.2013, </a:t>
            </a:r>
            <a:r>
              <a:rPr lang="en-US" sz="1400" dirty="0" smtClean="0"/>
              <a:t>Specialty</a:t>
            </a:r>
            <a:r>
              <a:rPr lang="uk-UA" sz="1400" dirty="0" smtClean="0"/>
              <a:t> :0701, 7.07010402</a:t>
            </a:r>
          </a:p>
        </p:txBody>
      </p:sp>
      <p:sp>
        <p:nvSpPr>
          <p:cNvPr id="23" name="TextBox 22"/>
          <p:cNvSpPr txBox="1"/>
          <p:nvPr/>
        </p:nvSpPr>
        <p:spPr>
          <a:xfrm>
            <a:off x="0" y="5929330"/>
            <a:ext cx="5082930" cy="738664"/>
          </a:xfrm>
          <a:prstGeom prst="rect">
            <a:avLst/>
          </a:prstGeom>
          <a:noFill/>
        </p:spPr>
        <p:txBody>
          <a:bodyPr wrap="square" rtlCol="0">
            <a:spAutoFit/>
          </a:bodyPr>
          <a:lstStyle/>
          <a:p>
            <a:r>
              <a:rPr lang="en-US" sz="1400" b="1" dirty="0" smtClean="0"/>
              <a:t>BUREAU VERITAS</a:t>
            </a:r>
            <a:r>
              <a:rPr lang="uk-UA" sz="1400" b="1" dirty="0" smtClean="0"/>
              <a:t> </a:t>
            </a:r>
            <a:r>
              <a:rPr lang="en-US" sz="1400" b="1" dirty="0" smtClean="0"/>
              <a:t>Certification Holding SAS - UK Branch</a:t>
            </a:r>
            <a:endParaRPr lang="uk-UA" sz="1400" b="1" dirty="0" smtClean="0"/>
          </a:p>
          <a:p>
            <a:r>
              <a:rPr lang="en-US" sz="1400" dirty="0" smtClean="0"/>
              <a:t>Certification ISO 9001</a:t>
            </a:r>
            <a:r>
              <a:rPr lang="uk-UA" sz="1400" dirty="0" smtClean="0"/>
              <a:t>:2015</a:t>
            </a:r>
            <a:r>
              <a:rPr lang="en-US" sz="1400" dirty="0" smtClean="0"/>
              <a:t> </a:t>
            </a:r>
            <a:r>
              <a:rPr lang="uk-UA" sz="1400" dirty="0" smtClean="0"/>
              <a:t>№</a:t>
            </a:r>
            <a:r>
              <a:rPr lang="en-US" sz="1400" dirty="0" smtClean="0"/>
              <a:t>UA229675</a:t>
            </a:r>
          </a:p>
          <a:p>
            <a:r>
              <a:rPr lang="en-US" sz="1400" dirty="0" smtClean="0"/>
              <a:t>Certification ISO 9001</a:t>
            </a:r>
            <a:r>
              <a:rPr lang="uk-UA" sz="1400" dirty="0" smtClean="0"/>
              <a:t>:2015,</a:t>
            </a:r>
            <a:r>
              <a:rPr lang="en-US" sz="1400" dirty="0" smtClean="0"/>
              <a:t>IDT </a:t>
            </a:r>
            <a:r>
              <a:rPr lang="uk-UA" sz="1400" dirty="0" smtClean="0"/>
              <a:t>№</a:t>
            </a:r>
            <a:r>
              <a:rPr lang="en-US" sz="1400" dirty="0" smtClean="0"/>
              <a:t>UA229676</a:t>
            </a:r>
            <a:endParaRPr lang="uk-UA" sz="1400" dirty="0" smtClean="0"/>
          </a:p>
        </p:txBody>
      </p:sp>
      <p:sp>
        <p:nvSpPr>
          <p:cNvPr id="24" name="TextBox 23"/>
          <p:cNvSpPr txBox="1"/>
          <p:nvPr/>
        </p:nvSpPr>
        <p:spPr>
          <a:xfrm>
            <a:off x="0" y="4929198"/>
            <a:ext cx="5572132" cy="738664"/>
          </a:xfrm>
          <a:prstGeom prst="rect">
            <a:avLst/>
          </a:prstGeom>
          <a:noFill/>
        </p:spPr>
        <p:txBody>
          <a:bodyPr wrap="square" rtlCol="0">
            <a:spAutoFit/>
          </a:bodyPr>
          <a:lstStyle/>
          <a:p>
            <a:r>
              <a:rPr lang="en-US" sz="1400" b="1" dirty="0" smtClean="0"/>
              <a:t>National Agency for Quality Assurance in Higher Education </a:t>
            </a:r>
            <a:r>
              <a:rPr lang="en-US" sz="1400" dirty="0" smtClean="0"/>
              <a:t>Certificate of Accreditation</a:t>
            </a:r>
            <a:r>
              <a:rPr lang="uk-UA" sz="1400" dirty="0" smtClean="0"/>
              <a:t> №821, </a:t>
            </a:r>
            <a:r>
              <a:rPr lang="en-US" sz="1400" dirty="0" smtClean="0"/>
              <a:t>Specialty </a:t>
            </a:r>
            <a:r>
              <a:rPr lang="uk-UA" sz="1400" dirty="0" smtClean="0"/>
              <a:t>: 254 </a:t>
            </a:r>
            <a:endParaRPr lang="en-US" sz="1400" dirty="0" smtClean="0"/>
          </a:p>
          <a:p>
            <a:r>
              <a:rPr lang="en-US" sz="1400" dirty="0" smtClean="0"/>
              <a:t>Certificate of Accreditation </a:t>
            </a:r>
            <a:r>
              <a:rPr lang="uk-UA" sz="1400" dirty="0" smtClean="0"/>
              <a:t>№822, </a:t>
            </a:r>
            <a:r>
              <a:rPr lang="en-US" sz="1400" dirty="0" smtClean="0"/>
              <a:t>Specialty </a:t>
            </a:r>
            <a:r>
              <a:rPr lang="uk-UA" sz="1400" dirty="0" smtClean="0"/>
              <a:t>: 255 </a:t>
            </a:r>
            <a:endParaRPr lang="en-US" sz="14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9221" name="Picture 368" descr="FLAGVM89"/>
          <p:cNvPicPr>
            <a:picLocks noChangeAspect="1" noChangeArrowheads="1"/>
          </p:cNvPicPr>
          <p:nvPr/>
        </p:nvPicPr>
        <p:blipFill>
          <a:blip r:embed="rId3"/>
          <a:srcRect/>
          <a:stretch>
            <a:fillRect/>
          </a:stretch>
        </p:blipFill>
        <p:spPr bwMode="auto">
          <a:xfrm>
            <a:off x="0" y="0"/>
            <a:ext cx="928694" cy="730834"/>
          </a:xfrm>
          <a:prstGeom prst="rect">
            <a:avLst/>
          </a:prstGeom>
          <a:noFill/>
          <a:ln w="9525">
            <a:noFill/>
            <a:miter lim="800000"/>
            <a:headEnd/>
            <a:tailEnd/>
          </a:ln>
          <a:effectLst>
            <a:outerShdw dist="35921" dir="2700000" algn="ctr" rotWithShape="0">
              <a:srgbClr val="808080"/>
            </a:outerShdw>
          </a:effectLst>
        </p:spPr>
      </p:pic>
      <p:sp>
        <p:nvSpPr>
          <p:cNvPr id="10246"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104E8B50-CA87-4CBA-8530-3E5D4C34EB06}" type="slidenum">
              <a:rPr lang="ru-RU" altLang="uk-UA" smtClean="0">
                <a:latin typeface="Arial" charset="0"/>
              </a:rPr>
              <a:pPr/>
              <a:t>5</a:t>
            </a:fld>
            <a:endParaRPr lang="ru-RU" altLang="uk-UA" smtClean="0">
              <a:latin typeface="Arial" charset="0"/>
            </a:endParaRPr>
          </a:p>
        </p:txBody>
      </p:sp>
      <p:sp>
        <p:nvSpPr>
          <p:cNvPr id="10247" name="TextBox 11"/>
          <p:cNvSpPr txBox="1">
            <a:spLocks noChangeArrowheads="1"/>
          </p:cNvSpPr>
          <p:nvPr/>
        </p:nvSpPr>
        <p:spPr bwMode="auto">
          <a:xfrm>
            <a:off x="1908175" y="220663"/>
            <a:ext cx="5688013" cy="461665"/>
          </a:xfrm>
          <a:prstGeom prst="rect">
            <a:avLst/>
          </a:prstGeom>
          <a:noFill/>
          <a:ln w="9525">
            <a:noFill/>
            <a:miter lim="800000"/>
            <a:headEnd/>
            <a:tailEnd/>
          </a:ln>
        </p:spPr>
        <p:txBody>
          <a:bodyPr>
            <a:spAutoFit/>
          </a:bodyPr>
          <a:lstStyle/>
          <a:p>
            <a:pPr marL="274320" lvl="0" indent="-274320" algn="ctr">
              <a:spcBef>
                <a:spcPct val="20000"/>
              </a:spcBef>
              <a:buClr>
                <a:srgbClr val="31B6FD"/>
              </a:buClr>
              <a:buSzPct val="100000"/>
            </a:pPr>
            <a:r>
              <a:rPr lang="en-US" altLang="ru-RU" sz="2400" b="1" dirty="0" smtClean="0">
                <a:solidFill>
                  <a:schemeClr val="tx2">
                    <a:lumMod val="60000"/>
                    <a:lumOff val="40000"/>
                  </a:schemeClr>
                </a:solidFill>
              </a:rPr>
              <a:t>STRUCTURE</a:t>
            </a:r>
            <a:endParaRPr lang="ru-RU" altLang="ru-RU" sz="2400" b="1" dirty="0">
              <a:solidFill>
                <a:schemeClr val="tx2">
                  <a:lumMod val="60000"/>
                  <a:lumOff val="40000"/>
                </a:schemeClr>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919970494"/>
              </p:ext>
            </p:extLst>
          </p:nvPr>
        </p:nvGraphicFramePr>
        <p:xfrm>
          <a:off x="785786" y="2214554"/>
          <a:ext cx="7585075" cy="4284665"/>
        </p:xfrm>
        <a:graphic>
          <a:graphicData uri="http://schemas.openxmlformats.org/drawingml/2006/table">
            <a:tbl>
              <a:tblPr/>
              <a:tblGrid>
                <a:gridCol w="488950"/>
                <a:gridCol w="476250"/>
                <a:gridCol w="112712"/>
                <a:gridCol w="665163"/>
                <a:gridCol w="547687"/>
                <a:gridCol w="117475"/>
                <a:gridCol w="654050"/>
                <a:gridCol w="579438"/>
                <a:gridCol w="128587"/>
                <a:gridCol w="617538"/>
                <a:gridCol w="538162"/>
                <a:gridCol w="117475"/>
                <a:gridCol w="598488"/>
                <a:gridCol w="556260"/>
                <a:gridCol w="97790"/>
                <a:gridCol w="647700"/>
                <a:gridCol w="523875"/>
                <a:gridCol w="117475"/>
              </a:tblGrid>
              <a:tr h="188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5">
                  <a:txBody>
                    <a:bodyPr/>
                    <a:lstStyle/>
                    <a:p>
                      <a:pPr algn="ctr">
                        <a:buNone/>
                        <a:defRPr/>
                      </a:pPr>
                      <a:r>
                        <a:rPr lang="en-GB" sz="1000" dirty="0" smtClean="0">
                          <a:latin typeface="Times New Roman" pitchFamily="18" charset="0"/>
                          <a:cs typeface="Times New Roman" pitchFamily="18" charset="0"/>
                        </a:rPr>
                        <a:t>INSTITUTE COMMAND</a:t>
                      </a:r>
                      <a:endParaRPr lang="ru-RU" sz="1000" dirty="0">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r>
              <a:tr h="188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gridSpan="5">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ea typeface="Times New Roman" pitchFamily="18" charset="0"/>
                          <a:cs typeface="Calibri" pitchFamily="34" charset="0"/>
                        </a:rPr>
                        <a:t> </a:t>
                      </a:r>
                      <a:endParaRPr kumimoji="0" lang="ru-RU" sz="1100" b="0" i="0" u="none" strike="noStrike" cap="none" normalizeH="0" baseline="0" smtClean="0">
                        <a:ln>
                          <a:noFill/>
                        </a:ln>
                        <a:solidFill>
                          <a:schemeClr val="tx1"/>
                        </a:solidFill>
                        <a:effectLst/>
                        <a:latin typeface="Calibri" pitchFamily="34" charset="0"/>
                        <a:ea typeface="Times New Roman" pitchFamily="18" charset="0"/>
                        <a:cs typeface="Calibri" pitchFamily="34"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r>
              <a:tr h="188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5">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ea typeface="Times New Roman" pitchFamily="18" charset="0"/>
                          <a:cs typeface="Calibri" pitchFamily="34" charset="0"/>
                        </a:rPr>
                        <a:t>Headquarters</a:t>
                      </a:r>
                      <a:endParaRPr kumimoji="0" lang="ru-RU"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r>
              <a:tr h="163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r>
              <a:tr h="163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Departments</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r>
              <a:tr h="163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63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8191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Navigation</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Weaponry</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00" b="0" i="0" kern="1200" dirty="0" smtClean="0">
                          <a:solidFill>
                            <a:schemeClr val="tx1"/>
                          </a:solidFill>
                          <a:latin typeface="Times New Roman" pitchFamily="18" charset="0"/>
                          <a:ea typeface="+mn-ea"/>
                          <a:cs typeface="Times New Roman" pitchFamily="18" charset="0"/>
                        </a:rPr>
                        <a:t>Energy </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Social Sciences Humanities and Fundamental disciplines</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All-military disciplines</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Language training</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63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FF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163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FF0000"/>
                      </a:solidFill>
                      <a:prstDash val="solid"/>
                      <a:round/>
                      <a:headEnd type="none" w="med" len="med"/>
                      <a:tailEnd type="none" w="med" len="med"/>
                    </a:lnR>
                    <a:lnT>
                      <a:noFill/>
                    </a:lnT>
                    <a:lnB w="12700" cap="flat" cmpd="sng" algn="ctr">
                      <a:solidFill>
                        <a:srgbClr val="FF00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FF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FF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FF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905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1000" b="0" i="0" u="none" strike="noStrike" cap="none" normalizeH="0" baseline="0" dirty="0" smtClean="0">
                          <a:ln>
                            <a:noFill/>
                          </a:ln>
                          <a:solidFill>
                            <a:srgbClr val="FF0000"/>
                          </a:solidFill>
                          <a:effectLst/>
                          <a:latin typeface="Times New Roman" pitchFamily="18" charset="0"/>
                          <a:cs typeface="Times New Roman" pitchFamily="18" charset="0"/>
                        </a:rPr>
                        <a:t>Division of training boats</a:t>
                      </a: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Tactics of the Navy</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Research Center of the Armed Forces of Ukraine </a:t>
                      </a: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State </a:t>
                      </a:r>
                      <a:r>
                        <a:rPr kumimoji="0" lang="en-US" sz="1000" b="0" i="0" u="none" strike="noStrike" cap="none" normalizeH="0" baseline="0" dirty="0" err="1" smtClean="0">
                          <a:ln>
                            <a:noFill/>
                          </a:ln>
                          <a:solidFill>
                            <a:schemeClr val="tx1"/>
                          </a:solidFill>
                          <a:effectLst/>
                          <a:latin typeface="Times New Roman" pitchFamily="18" charset="0"/>
                          <a:cs typeface="Times New Roman" pitchFamily="18" charset="0"/>
                        </a:rPr>
                        <a:t>Oceanarium</a:t>
                      </a: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FF0000"/>
                          </a:solidFill>
                          <a:effectLst/>
                          <a:latin typeface="Times New Roman" pitchFamily="18" charset="0"/>
                          <a:cs typeface="Times New Roman" pitchFamily="18" charset="0"/>
                        </a:rPr>
                        <a:t>Physical training and sports</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000" b="0" i="0" u="none" strike="noStrike" cap="none" normalizeH="0" baseline="0" dirty="0" smtClean="0">
                          <a:ln>
                            <a:noFill/>
                          </a:ln>
                          <a:solidFill>
                            <a:srgbClr val="FF0000"/>
                          </a:solidFill>
                          <a:effectLst/>
                          <a:latin typeface="Times New Roman" pitchFamily="18" charset="0"/>
                          <a:cs typeface="Times New Roman" pitchFamily="18" charset="0"/>
                        </a:rPr>
                        <a:t>College of officer training</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FF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r>
              <a:tr h="163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r>
              <a:tr h="163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Divisions</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r>
              <a:tr h="163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r>
              <a:tr h="163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r>
              <a:tr h="65404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Retraining and advanced  training courses</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Courses foreign languages</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Educational courses</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Material and </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technical support</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Information and telecommunication</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36195" marR="36195"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bl>
          </a:graphicData>
        </a:graphic>
      </p:graphicFrame>
      <p:sp>
        <p:nvSpPr>
          <p:cNvPr id="10596" name="Прямоугольник 9"/>
          <p:cNvSpPr>
            <a:spLocks noChangeArrowheads="1"/>
          </p:cNvSpPr>
          <p:nvPr/>
        </p:nvSpPr>
        <p:spPr bwMode="auto">
          <a:xfrm>
            <a:off x="428596" y="1285860"/>
            <a:ext cx="8334375" cy="707886"/>
          </a:xfrm>
          <a:prstGeom prst="rect">
            <a:avLst/>
          </a:prstGeom>
          <a:noFill/>
          <a:ln w="9525">
            <a:noFill/>
            <a:miter lim="800000"/>
            <a:headEnd/>
            <a:tailEnd/>
          </a:ln>
        </p:spPr>
        <p:txBody>
          <a:bodyPr wrap="square">
            <a:spAutoFit/>
          </a:bodyPr>
          <a:lstStyle/>
          <a:p>
            <a:pPr algn="ctr"/>
            <a:r>
              <a:rPr lang="uk-UA" sz="2000" dirty="0" smtClean="0"/>
              <a:t>О</a:t>
            </a:r>
            <a:r>
              <a:rPr lang="en-US" sz="2000" dirty="0" err="1" smtClean="0"/>
              <a:t>rganization</a:t>
            </a:r>
            <a:r>
              <a:rPr lang="en-US" sz="2000" dirty="0" smtClean="0"/>
              <a:t> of the Institute of Naval Forces of the National University "Odessa Maritime Academy" </a:t>
            </a:r>
            <a:endParaRPr lang="ru-RU" sz="2000" dirty="0">
              <a:solidFill>
                <a:srgbClr val="262626"/>
              </a:solidFill>
            </a:endParaRPr>
          </a:p>
        </p:txBody>
      </p:sp>
      <p:pic>
        <p:nvPicPr>
          <p:cNvPr id="10597" name="Picture 4"/>
          <p:cNvPicPr>
            <a:picLocks noChangeAspect="1" noChangeArrowheads="1"/>
          </p:cNvPicPr>
          <p:nvPr/>
        </p:nvPicPr>
        <p:blipFill>
          <a:blip r:embed="rId4"/>
          <a:srcRect/>
          <a:stretch>
            <a:fillRect/>
          </a:stretch>
        </p:blipFill>
        <p:spPr bwMode="auto">
          <a:xfrm>
            <a:off x="8358207" y="0"/>
            <a:ext cx="785793" cy="7857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10245" name="Picture 368" descr="FLAGVM89"/>
          <p:cNvPicPr>
            <a:picLocks noChangeAspect="1" noChangeArrowheads="1"/>
          </p:cNvPicPr>
          <p:nvPr/>
        </p:nvPicPr>
        <p:blipFill>
          <a:blip r:embed="rId3"/>
          <a:srcRect/>
          <a:stretch>
            <a:fillRect/>
          </a:stretch>
        </p:blipFill>
        <p:spPr bwMode="auto">
          <a:xfrm>
            <a:off x="0" y="1"/>
            <a:ext cx="928662" cy="730810"/>
          </a:xfrm>
          <a:prstGeom prst="rect">
            <a:avLst/>
          </a:prstGeom>
          <a:noFill/>
          <a:ln w="9525">
            <a:noFill/>
            <a:miter lim="800000"/>
            <a:headEnd/>
            <a:tailEnd/>
          </a:ln>
          <a:effectLst>
            <a:outerShdw dist="35921" dir="2700000" algn="ctr" rotWithShape="0">
              <a:srgbClr val="808080"/>
            </a:outerShdw>
          </a:effectLst>
        </p:spPr>
      </p:pic>
      <p:sp>
        <p:nvSpPr>
          <p:cNvPr id="11270"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32382D9C-91FD-45BF-A99D-58F442B6BE55}" type="slidenum">
              <a:rPr lang="ru-RU" altLang="uk-UA" smtClean="0">
                <a:latin typeface="Arial" charset="0"/>
              </a:rPr>
              <a:pPr/>
              <a:t>6</a:t>
            </a:fld>
            <a:endParaRPr lang="ru-RU" altLang="uk-UA" smtClean="0">
              <a:latin typeface="Arial" charset="0"/>
            </a:endParaRPr>
          </a:p>
        </p:txBody>
      </p:sp>
      <p:sp>
        <p:nvSpPr>
          <p:cNvPr id="11271" name="TextBox 11"/>
          <p:cNvSpPr txBox="1">
            <a:spLocks noChangeArrowheads="1"/>
          </p:cNvSpPr>
          <p:nvPr/>
        </p:nvSpPr>
        <p:spPr bwMode="auto">
          <a:xfrm>
            <a:off x="2786050" y="220663"/>
            <a:ext cx="3929090" cy="461665"/>
          </a:xfrm>
          <a:prstGeom prst="rect">
            <a:avLst/>
          </a:prstGeom>
          <a:noFill/>
          <a:ln w="9525">
            <a:noFill/>
            <a:miter lim="800000"/>
            <a:headEnd/>
            <a:tailEnd/>
          </a:ln>
        </p:spPr>
        <p:txBody>
          <a:bodyPr wrap="square">
            <a:spAutoFit/>
          </a:bodyPr>
          <a:lstStyle/>
          <a:p>
            <a:pPr algn="just"/>
            <a:r>
              <a:rPr lang="en-US" altLang="ru-RU" sz="2400" b="1" dirty="0" smtClean="0">
                <a:solidFill>
                  <a:schemeClr val="tx2">
                    <a:lumMod val="60000"/>
                    <a:lumOff val="40000"/>
                  </a:schemeClr>
                </a:solidFill>
              </a:rPr>
              <a:t>EDUCATION ACTIVITIES</a:t>
            </a:r>
            <a:endParaRPr lang="uk-UA" altLang="ru-RU" sz="2400" b="1" dirty="0">
              <a:solidFill>
                <a:schemeClr val="tx2">
                  <a:lumMod val="60000"/>
                  <a:lumOff val="40000"/>
                </a:schemeClr>
              </a:solidFill>
            </a:endParaRPr>
          </a:p>
        </p:txBody>
      </p:sp>
      <p:graphicFrame>
        <p:nvGraphicFramePr>
          <p:cNvPr id="2" name="Таблица 1"/>
          <p:cNvGraphicFramePr>
            <a:graphicFrameLocks noGrp="1"/>
          </p:cNvGraphicFramePr>
          <p:nvPr/>
        </p:nvGraphicFramePr>
        <p:xfrm>
          <a:off x="250825" y="1052513"/>
          <a:ext cx="8661400" cy="5302250"/>
        </p:xfrm>
        <a:graphic>
          <a:graphicData uri="http://schemas.openxmlformats.org/drawingml/2006/table">
            <a:tbl>
              <a:tblPr firstRow="1" firstCol="1" lastRow="1" lastCol="1" bandRow="1" bandCol="1">
                <a:tableStyleId>{5C22544A-7EE6-4342-B048-85BDC9FD1C3A}</a:tableStyleId>
              </a:tblPr>
              <a:tblGrid>
                <a:gridCol w="2519583"/>
                <a:gridCol w="6141817"/>
              </a:tblGrid>
              <a:tr h="360054">
                <a:tc>
                  <a:txBody>
                    <a:bodyPr/>
                    <a:lstStyle/>
                    <a:p>
                      <a:pPr algn="ctr">
                        <a:lnSpc>
                          <a:spcPct val="115000"/>
                        </a:lnSpc>
                        <a:spcAft>
                          <a:spcPts val="0"/>
                        </a:spcAft>
                      </a:pPr>
                      <a:r>
                        <a:rPr lang="en-US" sz="1400" dirty="0" smtClean="0">
                          <a:effectLst/>
                          <a:latin typeface="Arial" pitchFamily="34" charset="0"/>
                          <a:cs typeface="Arial" pitchFamily="34" charset="0"/>
                        </a:rPr>
                        <a:t>Specialty</a:t>
                      </a:r>
                      <a:endParaRPr lang="ru-RU" sz="1200" dirty="0">
                        <a:effectLst/>
                        <a:latin typeface="Arial" pitchFamily="34" charset="0"/>
                        <a:ea typeface="Times New Roman"/>
                        <a:cs typeface="Arial" pitchFamily="34" charset="0"/>
                      </a:endParaRPr>
                    </a:p>
                  </a:txBody>
                  <a:tcPr marL="67091" marR="67091" marT="0" marB="0" anchor="ctr"/>
                </a:tc>
                <a:tc>
                  <a:txBody>
                    <a:bodyPr/>
                    <a:lstStyle/>
                    <a:p>
                      <a:pPr algn="ctr">
                        <a:lnSpc>
                          <a:spcPct val="115000"/>
                        </a:lnSpc>
                        <a:spcAft>
                          <a:spcPts val="0"/>
                        </a:spcAft>
                      </a:pPr>
                      <a:r>
                        <a:rPr lang="en-US" sz="1400" dirty="0" smtClean="0">
                          <a:effectLst/>
                          <a:latin typeface="Arial" pitchFamily="34" charset="0"/>
                          <a:cs typeface="Arial" pitchFamily="34" charset="0"/>
                        </a:rPr>
                        <a:t>Specialization</a:t>
                      </a:r>
                      <a:endParaRPr lang="ru-RU" sz="1200" dirty="0">
                        <a:effectLst/>
                        <a:latin typeface="Arial" pitchFamily="34" charset="0"/>
                        <a:ea typeface="Times New Roman"/>
                        <a:cs typeface="Arial" pitchFamily="34" charset="0"/>
                      </a:endParaRPr>
                    </a:p>
                  </a:txBody>
                  <a:tcPr marL="67091" marR="67091" marT="0" marB="0" anchor="ctr"/>
                </a:tc>
              </a:tr>
              <a:tr h="360054">
                <a:tc gridSpan="2">
                  <a:txBody>
                    <a:bodyPr/>
                    <a:lstStyle/>
                    <a:p>
                      <a:pPr algn="ctr">
                        <a:lnSpc>
                          <a:spcPct val="115000"/>
                        </a:lnSpc>
                        <a:spcAft>
                          <a:spcPts val="0"/>
                        </a:spcAft>
                      </a:pPr>
                      <a:r>
                        <a:rPr lang="en-US" sz="1400" dirty="0" smtClean="0">
                          <a:effectLst/>
                          <a:latin typeface="Arial" pitchFamily="34" charset="0"/>
                          <a:cs typeface="Arial" pitchFamily="34" charset="0"/>
                        </a:rPr>
                        <a:t>Bachelor`s</a:t>
                      </a:r>
                      <a:endParaRPr lang="ru-RU" sz="1200" dirty="0">
                        <a:effectLst/>
                        <a:latin typeface="Arial" pitchFamily="34" charset="0"/>
                        <a:ea typeface="Times New Roman"/>
                        <a:cs typeface="Arial" pitchFamily="34" charset="0"/>
                      </a:endParaRPr>
                    </a:p>
                  </a:txBody>
                  <a:tcPr marL="67091" marR="67091" marT="0" marB="0" anchor="ctr"/>
                </a:tc>
                <a:tc hMerge="1">
                  <a:txBody>
                    <a:bodyPr/>
                    <a:lstStyle/>
                    <a:p>
                      <a:endParaRPr lang="ru-RU"/>
                    </a:p>
                  </a:txBody>
                  <a:tcPr/>
                </a:tc>
              </a:tr>
              <a:tr h="490801">
                <a:tc rowSpan="2">
                  <a:txBody>
                    <a:bodyPr/>
                    <a:lstStyle/>
                    <a:p>
                      <a:pPr marL="1270" indent="-1270" algn="ctr">
                        <a:lnSpc>
                          <a:spcPct val="115000"/>
                        </a:lnSpc>
                        <a:spcAft>
                          <a:spcPts val="0"/>
                        </a:spcAft>
                      </a:pPr>
                      <a:r>
                        <a:rPr lang="en-US" sz="1400" dirty="0">
                          <a:effectLst/>
                          <a:latin typeface="Arial" pitchFamily="34" charset="0"/>
                          <a:cs typeface="Arial" pitchFamily="34" charset="0"/>
                        </a:rPr>
                        <a:t>254</a:t>
                      </a:r>
                      <a:endParaRPr lang="ru-RU" sz="1200" dirty="0">
                        <a:effectLst/>
                        <a:latin typeface="Arial" pitchFamily="34" charset="0"/>
                        <a:cs typeface="Arial" pitchFamily="34" charset="0"/>
                      </a:endParaRPr>
                    </a:p>
                    <a:p>
                      <a:pPr marL="1270" indent="-1270" algn="ctr">
                        <a:lnSpc>
                          <a:spcPct val="115000"/>
                        </a:lnSpc>
                        <a:spcAft>
                          <a:spcPts val="0"/>
                        </a:spcAft>
                      </a:pPr>
                      <a:r>
                        <a:rPr lang="en-US" sz="1400" dirty="0" smtClean="0">
                          <a:effectLst/>
                          <a:latin typeface="Arial" pitchFamily="34" charset="0"/>
                          <a:cs typeface="Arial" pitchFamily="34" charset="0"/>
                        </a:rPr>
                        <a:t>Implementation </a:t>
                      </a:r>
                      <a:r>
                        <a:rPr lang="uk-UA" sz="1400" dirty="0" smtClean="0">
                          <a:effectLst/>
                          <a:latin typeface="Arial" pitchFamily="34" charset="0"/>
                          <a:cs typeface="Arial" pitchFamily="34" charset="0"/>
                        </a:rPr>
                        <a:t> </a:t>
                      </a:r>
                      <a:r>
                        <a:rPr lang="en-US" sz="1400" dirty="0" smtClean="0">
                          <a:effectLst/>
                          <a:latin typeface="Arial" pitchFamily="34" charset="0"/>
                          <a:cs typeface="Arial" pitchFamily="34" charset="0"/>
                        </a:rPr>
                        <a:t>troops</a:t>
                      </a:r>
                      <a:r>
                        <a:rPr lang="en-US" sz="1400" baseline="0" dirty="0" smtClean="0">
                          <a:effectLst/>
                          <a:latin typeface="Arial" pitchFamily="34" charset="0"/>
                          <a:cs typeface="Arial" pitchFamily="34" charset="0"/>
                        </a:rPr>
                        <a:t> (forces)</a:t>
                      </a:r>
                      <a:endParaRPr lang="ru-RU" sz="1200" dirty="0">
                        <a:effectLst/>
                        <a:latin typeface="Arial" pitchFamily="34" charset="0"/>
                        <a:ea typeface="Times New Roman"/>
                        <a:cs typeface="Arial" pitchFamily="34" charset="0"/>
                      </a:endParaRPr>
                    </a:p>
                  </a:txBody>
                  <a:tcPr marL="67091" marR="67091" marT="0" marB="0" anchor="ctr"/>
                </a:tc>
                <a:tc>
                  <a:txBody>
                    <a:bodyPr/>
                    <a:lstStyle/>
                    <a:p>
                      <a:pPr marL="1270" indent="-1270" algn="just">
                        <a:lnSpc>
                          <a:spcPct val="115000"/>
                        </a:lnSpc>
                        <a:spcAft>
                          <a:spcPts val="0"/>
                        </a:spcAft>
                      </a:pPr>
                      <a:r>
                        <a:rPr lang="en-US" sz="1400" dirty="0" smtClean="0">
                          <a:effectLst/>
                          <a:latin typeface="Arial" pitchFamily="34" charset="0"/>
                          <a:cs typeface="Arial" pitchFamily="34" charset="0"/>
                        </a:rPr>
                        <a:t>Moral and psychological support</a:t>
                      </a:r>
                      <a:endParaRPr lang="ru-RU" sz="1200" dirty="0">
                        <a:effectLst/>
                        <a:latin typeface="Arial" pitchFamily="34" charset="0"/>
                        <a:ea typeface="Times New Roman"/>
                        <a:cs typeface="Arial" pitchFamily="34" charset="0"/>
                      </a:endParaRPr>
                    </a:p>
                  </a:txBody>
                  <a:tcPr marL="67091" marR="67091" marT="0" marB="0" anchor="ctr"/>
                </a:tc>
              </a:tr>
              <a:tr h="360054">
                <a:tc vMerge="1">
                  <a:txBody>
                    <a:bodyPr/>
                    <a:lstStyle/>
                    <a:p>
                      <a:endParaRPr lang="ru-RU"/>
                    </a:p>
                  </a:txBody>
                  <a:tcPr/>
                </a:tc>
                <a:tc>
                  <a:txBody>
                    <a:bodyPr/>
                    <a:lstStyle/>
                    <a:p>
                      <a:pPr marL="1270" indent="-1270" algn="just">
                        <a:lnSpc>
                          <a:spcPct val="115000"/>
                        </a:lnSpc>
                        <a:spcAft>
                          <a:spcPts val="0"/>
                        </a:spcAft>
                      </a:pPr>
                      <a:r>
                        <a:rPr lang="en-US" sz="1400" dirty="0" smtClean="0">
                          <a:effectLst/>
                          <a:latin typeface="Arial" pitchFamily="34" charset="0"/>
                          <a:cs typeface="Arial" pitchFamily="34" charset="0"/>
                        </a:rPr>
                        <a:t>Search and rescue and diving and emergency work at sea</a:t>
                      </a:r>
                      <a:endParaRPr lang="ru-RU" sz="1200" dirty="0">
                        <a:effectLst/>
                        <a:latin typeface="Arial" pitchFamily="34" charset="0"/>
                        <a:ea typeface="Times New Roman"/>
                        <a:cs typeface="Arial" pitchFamily="34" charset="0"/>
                      </a:endParaRPr>
                    </a:p>
                  </a:txBody>
                  <a:tcPr marL="67091" marR="67091" marT="0" marB="0" anchor="ctr"/>
                </a:tc>
              </a:tr>
              <a:tr h="360054">
                <a:tc rowSpan="4">
                  <a:txBody>
                    <a:bodyPr/>
                    <a:lstStyle/>
                    <a:p>
                      <a:pPr algn="ctr">
                        <a:lnSpc>
                          <a:spcPct val="115000"/>
                        </a:lnSpc>
                        <a:spcAft>
                          <a:spcPts val="0"/>
                        </a:spcAft>
                      </a:pPr>
                      <a:r>
                        <a:rPr lang="uk-UA" sz="1400" dirty="0">
                          <a:effectLst/>
                          <a:latin typeface="Arial" pitchFamily="34" charset="0"/>
                          <a:cs typeface="Arial" pitchFamily="34" charset="0"/>
                        </a:rPr>
                        <a:t>255</a:t>
                      </a:r>
                      <a:endParaRPr lang="ru-RU" sz="1200" dirty="0">
                        <a:effectLst/>
                        <a:latin typeface="Arial" pitchFamily="34" charset="0"/>
                        <a:cs typeface="Arial" pitchFamily="34" charset="0"/>
                      </a:endParaRPr>
                    </a:p>
                    <a:p>
                      <a:pPr marL="1270" indent="-1270" algn="ctr">
                        <a:lnSpc>
                          <a:spcPct val="115000"/>
                        </a:lnSpc>
                        <a:spcAft>
                          <a:spcPts val="0"/>
                        </a:spcAft>
                      </a:pPr>
                      <a:r>
                        <a:rPr lang="en-US" sz="1400" dirty="0" smtClean="0">
                          <a:effectLst/>
                          <a:latin typeface="Arial" pitchFamily="34" charset="0"/>
                          <a:cs typeface="Arial" pitchFamily="34" charset="0"/>
                        </a:rPr>
                        <a:t>Weapons</a:t>
                      </a:r>
                      <a:r>
                        <a:rPr lang="en-US" sz="1400" baseline="0" dirty="0" smtClean="0">
                          <a:effectLst/>
                          <a:latin typeface="Arial" pitchFamily="34" charset="0"/>
                          <a:cs typeface="Arial" pitchFamily="34" charset="0"/>
                        </a:rPr>
                        <a:t> and military equipment</a:t>
                      </a:r>
                      <a:endParaRPr lang="ru-RU" sz="1200" dirty="0">
                        <a:effectLst/>
                        <a:latin typeface="Arial" pitchFamily="34" charset="0"/>
                        <a:ea typeface="Times New Roman"/>
                        <a:cs typeface="Arial" pitchFamily="34" charset="0"/>
                      </a:endParaRPr>
                    </a:p>
                  </a:txBody>
                  <a:tcPr marL="67091" marR="67091" marT="0" marB="0" anchor="ctr"/>
                </a:tc>
                <a:tc>
                  <a:txBody>
                    <a:bodyPr/>
                    <a:lstStyle/>
                    <a:p>
                      <a:pPr marL="1270" indent="-1270" algn="just">
                        <a:lnSpc>
                          <a:spcPct val="115000"/>
                        </a:lnSpc>
                        <a:spcAft>
                          <a:spcPts val="0"/>
                        </a:spcAft>
                      </a:pPr>
                      <a:r>
                        <a:rPr lang="en-US" sz="1400" dirty="0" smtClean="0">
                          <a:effectLst/>
                          <a:latin typeface="Arial" pitchFamily="34" charset="0"/>
                          <a:cs typeface="Arial" pitchFamily="34" charset="0"/>
                        </a:rPr>
                        <a:t>Ship`s radio weapons and means of communication</a:t>
                      </a:r>
                      <a:endParaRPr lang="ru-RU" sz="1200" dirty="0">
                        <a:effectLst/>
                        <a:latin typeface="Arial" pitchFamily="34" charset="0"/>
                        <a:ea typeface="Times New Roman"/>
                        <a:cs typeface="Arial" pitchFamily="34" charset="0"/>
                      </a:endParaRPr>
                    </a:p>
                  </a:txBody>
                  <a:tcPr marL="67091" marR="67091" marT="0" marB="0" anchor="ctr"/>
                </a:tc>
              </a:tr>
              <a:tr h="360054">
                <a:tc vMerge="1">
                  <a:txBody>
                    <a:bodyPr/>
                    <a:lstStyle/>
                    <a:p>
                      <a:endParaRPr lang="ru-RU"/>
                    </a:p>
                  </a:txBody>
                  <a:tcPr/>
                </a:tc>
                <a:tc>
                  <a:txBody>
                    <a:bodyPr/>
                    <a:lstStyle/>
                    <a:p>
                      <a:pPr marL="1270" indent="-1270" algn="just">
                        <a:lnSpc>
                          <a:spcPct val="115000"/>
                        </a:lnSpc>
                        <a:spcAft>
                          <a:spcPts val="0"/>
                        </a:spcAft>
                      </a:pPr>
                      <a:r>
                        <a:rPr lang="en-US" sz="1400" dirty="0" smtClean="0">
                          <a:effectLst/>
                          <a:latin typeface="Arial" pitchFamily="34" charset="0"/>
                          <a:ea typeface="Times New Roman"/>
                          <a:cs typeface="Arial" pitchFamily="34" charset="0"/>
                        </a:rPr>
                        <a:t>Ship</a:t>
                      </a:r>
                      <a:r>
                        <a:rPr lang="en-US" sz="1400" baseline="0" dirty="0" smtClean="0">
                          <a:effectLst/>
                          <a:latin typeface="Arial" pitchFamily="34" charset="0"/>
                          <a:ea typeface="Times New Roman"/>
                          <a:cs typeface="Arial" pitchFamily="34" charset="0"/>
                        </a:rPr>
                        <a:t> power plants</a:t>
                      </a:r>
                      <a:endParaRPr lang="ru-RU" sz="1200" dirty="0">
                        <a:effectLst/>
                        <a:latin typeface="Arial" pitchFamily="34" charset="0"/>
                        <a:ea typeface="Times New Roman"/>
                        <a:cs typeface="Arial" pitchFamily="34" charset="0"/>
                      </a:endParaRPr>
                    </a:p>
                  </a:txBody>
                  <a:tcPr marL="67091" marR="67091" marT="0" marB="0" anchor="ctr"/>
                </a:tc>
              </a:tr>
              <a:tr h="360054">
                <a:tc vMerge="1">
                  <a:txBody>
                    <a:bodyPr/>
                    <a:lstStyle/>
                    <a:p>
                      <a:endParaRPr lang="ru-RU"/>
                    </a:p>
                  </a:txBody>
                  <a:tcPr/>
                </a:tc>
                <a:tc>
                  <a:txBody>
                    <a:bodyPr/>
                    <a:lstStyle/>
                    <a:p>
                      <a:pPr marL="1270" indent="-1270" algn="just">
                        <a:lnSpc>
                          <a:spcPct val="115000"/>
                        </a:lnSpc>
                        <a:spcAft>
                          <a:spcPts val="0"/>
                        </a:spcAft>
                      </a:pPr>
                      <a:r>
                        <a:rPr lang="en-US" sz="1400" dirty="0" smtClean="0">
                          <a:effectLst/>
                          <a:latin typeface="Arial" pitchFamily="34" charset="0"/>
                          <a:ea typeface="Times New Roman"/>
                          <a:cs typeface="Arial" pitchFamily="34" charset="0"/>
                        </a:rPr>
                        <a:t>Ship`s</a:t>
                      </a:r>
                      <a:r>
                        <a:rPr lang="en-US" sz="1400" baseline="0" dirty="0" smtClean="0">
                          <a:effectLst/>
                          <a:latin typeface="Arial" pitchFamily="34" charset="0"/>
                          <a:ea typeface="Times New Roman"/>
                          <a:cs typeface="Arial" pitchFamily="34" charset="0"/>
                        </a:rPr>
                        <a:t> weapons and navigation aids</a:t>
                      </a:r>
                      <a:endParaRPr lang="ru-RU" sz="1400" dirty="0">
                        <a:effectLst/>
                        <a:latin typeface="Arial" pitchFamily="34" charset="0"/>
                        <a:ea typeface="Times New Roman"/>
                        <a:cs typeface="Arial" pitchFamily="34" charset="0"/>
                      </a:endParaRPr>
                    </a:p>
                  </a:txBody>
                  <a:tcPr marL="67091" marR="67091" marT="0" marB="0" anchor="ctr"/>
                </a:tc>
              </a:tr>
              <a:tr h="360054">
                <a:tc vMerge="1">
                  <a:txBody>
                    <a:bodyPr/>
                    <a:lstStyle/>
                    <a:p>
                      <a:endParaRPr lang="ru-RU"/>
                    </a:p>
                  </a:txBody>
                  <a:tcPr/>
                </a:tc>
                <a:tc>
                  <a:txBody>
                    <a:bodyPr/>
                    <a:lstStyle/>
                    <a:p>
                      <a:pPr marL="1270" indent="-1270" algn="just">
                        <a:lnSpc>
                          <a:spcPct val="115000"/>
                        </a:lnSpc>
                        <a:spcAft>
                          <a:spcPts val="0"/>
                        </a:spcAft>
                      </a:pPr>
                      <a:r>
                        <a:rPr lang="en-US" sz="1400" dirty="0" smtClean="0">
                          <a:effectLst/>
                          <a:latin typeface="Arial" pitchFamily="34" charset="0"/>
                          <a:cs typeface="Arial" pitchFamily="34" charset="0"/>
                        </a:rPr>
                        <a:t>Coastal missile and artillery armament</a:t>
                      </a:r>
                      <a:endParaRPr lang="ru-RU" sz="1200" dirty="0">
                        <a:effectLst/>
                        <a:latin typeface="Arial" pitchFamily="34" charset="0"/>
                        <a:ea typeface="Times New Roman"/>
                        <a:cs typeface="Arial" pitchFamily="34" charset="0"/>
                      </a:endParaRPr>
                    </a:p>
                  </a:txBody>
                  <a:tcPr marL="67091" marR="67091" marT="0" marB="0" anchor="ctr"/>
                </a:tc>
              </a:tr>
              <a:tr h="360054">
                <a:tc gridSpan="2">
                  <a:txBody>
                    <a:bodyPr/>
                    <a:lstStyle/>
                    <a:p>
                      <a:pPr marL="1270" indent="-1270" algn="ctr">
                        <a:lnSpc>
                          <a:spcPct val="115000"/>
                        </a:lnSpc>
                        <a:spcAft>
                          <a:spcPts val="0"/>
                        </a:spcAft>
                      </a:pPr>
                      <a:r>
                        <a:rPr lang="en-US" sz="1400" dirty="0" smtClean="0">
                          <a:effectLst/>
                          <a:latin typeface="Arial" pitchFamily="34" charset="0"/>
                          <a:cs typeface="Arial" pitchFamily="34" charset="0"/>
                        </a:rPr>
                        <a:t>Master`s</a:t>
                      </a:r>
                      <a:endParaRPr lang="ru-RU" sz="1200" dirty="0">
                        <a:effectLst/>
                        <a:latin typeface="Arial" pitchFamily="34" charset="0"/>
                        <a:ea typeface="Times New Roman"/>
                        <a:cs typeface="Arial" pitchFamily="34" charset="0"/>
                      </a:endParaRPr>
                    </a:p>
                  </a:txBody>
                  <a:tcPr marL="67091" marR="67091" marT="0" marB="0" anchor="ctr"/>
                </a:tc>
                <a:tc hMerge="1">
                  <a:txBody>
                    <a:bodyPr/>
                    <a:lstStyle/>
                    <a:p>
                      <a:endParaRPr lang="ru-RU"/>
                    </a:p>
                  </a:txBody>
                  <a:tcPr/>
                </a:tc>
              </a:tr>
              <a:tr h="360054">
                <a:tc rowSpan="3">
                  <a:txBody>
                    <a:bodyPr/>
                    <a:lstStyle/>
                    <a:p>
                      <a:pPr algn="ctr">
                        <a:lnSpc>
                          <a:spcPct val="115000"/>
                        </a:lnSpc>
                        <a:spcAft>
                          <a:spcPts val="0"/>
                        </a:spcAft>
                      </a:pPr>
                      <a:r>
                        <a:rPr lang="uk-UA" sz="1400" dirty="0">
                          <a:effectLst/>
                          <a:latin typeface="Arial" pitchFamily="34" charset="0"/>
                          <a:cs typeface="Arial" pitchFamily="34" charset="0"/>
                        </a:rPr>
                        <a:t>255</a:t>
                      </a:r>
                      <a:endParaRPr lang="ru-RU" sz="1200" dirty="0">
                        <a:effectLst/>
                        <a:latin typeface="Arial" pitchFamily="34" charset="0"/>
                        <a:cs typeface="Arial" pitchFamily="34" charset="0"/>
                      </a:endParaRPr>
                    </a:p>
                    <a:p>
                      <a:pPr marL="1270" indent="-1270" algn="ctr">
                        <a:lnSpc>
                          <a:spcPct val="115000"/>
                        </a:lnSpc>
                        <a:spcAft>
                          <a:spcPts val="0"/>
                        </a:spcAft>
                      </a:pPr>
                      <a:r>
                        <a:rPr lang="en-US" sz="1400" dirty="0" smtClean="0">
                          <a:effectLst/>
                          <a:latin typeface="Arial" pitchFamily="34" charset="0"/>
                          <a:cs typeface="Arial" pitchFamily="34" charset="0"/>
                        </a:rPr>
                        <a:t>Weapons</a:t>
                      </a:r>
                      <a:r>
                        <a:rPr lang="en-US" sz="1400" baseline="0" dirty="0" smtClean="0">
                          <a:effectLst/>
                          <a:latin typeface="Arial" pitchFamily="34" charset="0"/>
                          <a:cs typeface="Arial" pitchFamily="34" charset="0"/>
                        </a:rPr>
                        <a:t> and military equipment</a:t>
                      </a:r>
                      <a:endParaRPr lang="ru-RU" sz="1200" dirty="0">
                        <a:effectLst/>
                        <a:latin typeface="Arial" pitchFamily="34" charset="0"/>
                        <a:ea typeface="Times New Roman"/>
                        <a:cs typeface="Arial" pitchFamily="34" charset="0"/>
                      </a:endParaRPr>
                    </a:p>
                  </a:txBody>
                  <a:tcPr marL="67091" marR="67091" marT="0" marB="0" anchor="ctr"/>
                </a:tc>
                <a:tc>
                  <a:txBody>
                    <a:bodyPr/>
                    <a:lstStyle/>
                    <a:p>
                      <a:pPr marL="1270" indent="-1270" algn="just">
                        <a:lnSpc>
                          <a:spcPct val="115000"/>
                        </a:lnSpc>
                        <a:spcAft>
                          <a:spcPts val="0"/>
                        </a:spcAft>
                      </a:pPr>
                      <a:r>
                        <a:rPr lang="en-US" sz="1400" dirty="0" smtClean="0">
                          <a:effectLst/>
                          <a:latin typeface="Arial" pitchFamily="34" charset="0"/>
                          <a:cs typeface="Arial" pitchFamily="34" charset="0"/>
                        </a:rPr>
                        <a:t>Ship`s radio weapons and means of communication</a:t>
                      </a:r>
                      <a:endParaRPr lang="ru-RU" sz="1200" dirty="0">
                        <a:effectLst/>
                        <a:latin typeface="Arial" pitchFamily="34" charset="0"/>
                        <a:ea typeface="Times New Roman"/>
                        <a:cs typeface="Arial" pitchFamily="34" charset="0"/>
                      </a:endParaRPr>
                    </a:p>
                  </a:txBody>
                  <a:tcPr marL="67091" marR="67091" marT="0" marB="0" anchor="ctr"/>
                </a:tc>
              </a:tr>
              <a:tr h="360054">
                <a:tc vMerge="1">
                  <a:txBody>
                    <a:bodyPr/>
                    <a:lstStyle/>
                    <a:p>
                      <a:endParaRPr lang="ru-RU"/>
                    </a:p>
                  </a:txBody>
                  <a:tcPr/>
                </a:tc>
                <a:tc>
                  <a:txBody>
                    <a:bodyPr/>
                    <a:lstStyle/>
                    <a:p>
                      <a:pPr marL="1270" indent="-1270" algn="just">
                        <a:lnSpc>
                          <a:spcPct val="115000"/>
                        </a:lnSpc>
                        <a:spcAft>
                          <a:spcPts val="0"/>
                        </a:spcAft>
                      </a:pPr>
                      <a:r>
                        <a:rPr lang="en-US" sz="1400" dirty="0" smtClean="0">
                          <a:effectLst/>
                          <a:latin typeface="Arial" pitchFamily="34" charset="0"/>
                          <a:ea typeface="Times New Roman"/>
                          <a:cs typeface="Arial" pitchFamily="34" charset="0"/>
                        </a:rPr>
                        <a:t>Ship</a:t>
                      </a:r>
                      <a:r>
                        <a:rPr lang="en-US" sz="1400" baseline="0" dirty="0" smtClean="0">
                          <a:effectLst/>
                          <a:latin typeface="Arial" pitchFamily="34" charset="0"/>
                          <a:ea typeface="Times New Roman"/>
                          <a:cs typeface="Arial" pitchFamily="34" charset="0"/>
                        </a:rPr>
                        <a:t> power plants</a:t>
                      </a:r>
                      <a:endParaRPr lang="ru-RU" sz="1200" dirty="0">
                        <a:effectLst/>
                        <a:latin typeface="Arial" pitchFamily="34" charset="0"/>
                        <a:ea typeface="Times New Roman"/>
                        <a:cs typeface="Arial" pitchFamily="34" charset="0"/>
                      </a:endParaRPr>
                    </a:p>
                  </a:txBody>
                  <a:tcPr marL="67091" marR="67091" marT="0" marB="0" anchor="ctr"/>
                </a:tc>
              </a:tr>
              <a:tr h="360054">
                <a:tc vMerge="1">
                  <a:txBody>
                    <a:bodyPr/>
                    <a:lstStyle/>
                    <a:p>
                      <a:endParaRPr lang="ru-RU"/>
                    </a:p>
                  </a:txBody>
                  <a:tcPr/>
                </a:tc>
                <a:tc>
                  <a:txBody>
                    <a:bodyPr/>
                    <a:lstStyle/>
                    <a:p>
                      <a:pPr marL="1270" indent="-1270" algn="just">
                        <a:lnSpc>
                          <a:spcPct val="115000"/>
                        </a:lnSpc>
                        <a:spcAft>
                          <a:spcPts val="0"/>
                        </a:spcAft>
                      </a:pPr>
                      <a:r>
                        <a:rPr lang="en-US" sz="1400" dirty="0" smtClean="0">
                          <a:effectLst/>
                          <a:latin typeface="Arial" pitchFamily="34" charset="0"/>
                          <a:ea typeface="Times New Roman"/>
                          <a:cs typeface="Arial" pitchFamily="34" charset="0"/>
                        </a:rPr>
                        <a:t>Ship`s</a:t>
                      </a:r>
                      <a:r>
                        <a:rPr lang="en-US" sz="1400" baseline="0" dirty="0" smtClean="0">
                          <a:effectLst/>
                          <a:latin typeface="Arial" pitchFamily="34" charset="0"/>
                          <a:ea typeface="Times New Roman"/>
                          <a:cs typeface="Arial" pitchFamily="34" charset="0"/>
                        </a:rPr>
                        <a:t> weapons and navigation aids</a:t>
                      </a:r>
                      <a:endParaRPr lang="ru-RU" sz="1400" dirty="0">
                        <a:effectLst/>
                        <a:latin typeface="Arial" pitchFamily="34" charset="0"/>
                        <a:ea typeface="Times New Roman"/>
                        <a:cs typeface="Arial" pitchFamily="34" charset="0"/>
                      </a:endParaRPr>
                    </a:p>
                  </a:txBody>
                  <a:tcPr marL="67091" marR="67091" marT="0" marB="0" anchor="ctr"/>
                </a:tc>
              </a:tr>
              <a:tr h="490801">
                <a:tc rowSpan="2">
                  <a:txBody>
                    <a:bodyPr/>
                    <a:lstStyle/>
                    <a:p>
                      <a:pPr algn="ctr">
                        <a:lnSpc>
                          <a:spcPct val="115000"/>
                        </a:lnSpc>
                        <a:spcAft>
                          <a:spcPts val="0"/>
                        </a:spcAft>
                      </a:pPr>
                      <a:r>
                        <a:rPr lang="uk-UA" sz="1400" dirty="0">
                          <a:effectLst/>
                          <a:latin typeface="Arial" pitchFamily="34" charset="0"/>
                          <a:cs typeface="Arial" pitchFamily="34" charset="0"/>
                        </a:rPr>
                        <a:t>271</a:t>
                      </a:r>
                      <a:endParaRPr lang="ru-RU" sz="1200" dirty="0">
                        <a:effectLst/>
                        <a:latin typeface="Arial" pitchFamily="34" charset="0"/>
                        <a:cs typeface="Arial" pitchFamily="34" charset="0"/>
                      </a:endParaRPr>
                    </a:p>
                    <a:p>
                      <a:pPr algn="ctr">
                        <a:lnSpc>
                          <a:spcPct val="115000"/>
                        </a:lnSpc>
                        <a:spcAft>
                          <a:spcPts val="0"/>
                        </a:spcAft>
                      </a:pPr>
                      <a:r>
                        <a:rPr lang="en-US" sz="1400" dirty="0" smtClean="0">
                          <a:effectLst/>
                          <a:latin typeface="Arial" pitchFamily="34" charset="0"/>
                          <a:cs typeface="Arial" pitchFamily="34" charset="0"/>
                        </a:rPr>
                        <a:t>River and sea transport</a:t>
                      </a:r>
                      <a:endParaRPr lang="ru-RU" sz="1200" dirty="0">
                        <a:effectLst/>
                        <a:latin typeface="Arial" pitchFamily="34" charset="0"/>
                        <a:ea typeface="Times New Roman"/>
                        <a:cs typeface="Arial" pitchFamily="34" charset="0"/>
                      </a:endParaRPr>
                    </a:p>
                  </a:txBody>
                  <a:tcPr marL="67091" marR="67091" marT="0" marB="0" anchor="ctr"/>
                </a:tc>
                <a:tc>
                  <a:txBody>
                    <a:bodyPr/>
                    <a:lstStyle/>
                    <a:p>
                      <a:pPr marL="1270" indent="-1270" algn="just">
                        <a:lnSpc>
                          <a:spcPct val="115000"/>
                        </a:lnSpc>
                        <a:spcAft>
                          <a:spcPts val="0"/>
                        </a:spcAft>
                      </a:pPr>
                      <a:r>
                        <a:rPr lang="en-US" sz="1400" dirty="0" smtClean="0">
                          <a:effectLst/>
                          <a:latin typeface="Arial" pitchFamily="34" charset="0"/>
                          <a:cs typeface="Arial" pitchFamily="34" charset="0"/>
                        </a:rPr>
                        <a:t>Moral and psychological support</a:t>
                      </a:r>
                      <a:endParaRPr lang="ru-RU" sz="1200" dirty="0">
                        <a:effectLst/>
                        <a:latin typeface="Arial" pitchFamily="34" charset="0"/>
                        <a:ea typeface="Times New Roman"/>
                        <a:cs typeface="Arial" pitchFamily="34" charset="0"/>
                      </a:endParaRPr>
                    </a:p>
                  </a:txBody>
                  <a:tcPr marL="67091" marR="67091" marT="0" marB="0" anchor="ctr"/>
                </a:tc>
              </a:tr>
              <a:tr h="360054">
                <a:tc vMerge="1">
                  <a:txBody>
                    <a:bodyPr/>
                    <a:lstStyle/>
                    <a:p>
                      <a:endParaRPr lang="ru-RU"/>
                    </a:p>
                  </a:txBody>
                  <a:tcPr/>
                </a:tc>
                <a:tc>
                  <a:txBody>
                    <a:bodyPr/>
                    <a:lstStyle/>
                    <a:p>
                      <a:pPr marL="1270" indent="-1270" algn="just">
                        <a:lnSpc>
                          <a:spcPct val="115000"/>
                        </a:lnSpc>
                        <a:spcAft>
                          <a:spcPts val="0"/>
                        </a:spcAft>
                      </a:pPr>
                      <a:r>
                        <a:rPr lang="en-US" sz="1400" dirty="0" smtClean="0">
                          <a:effectLst/>
                          <a:latin typeface="Arial" pitchFamily="34" charset="0"/>
                          <a:cs typeface="Arial" pitchFamily="34" charset="0"/>
                        </a:rPr>
                        <a:t>Search and rescue and diving and emergency work at sea</a:t>
                      </a:r>
                      <a:endParaRPr lang="ru-RU" sz="1200" dirty="0">
                        <a:effectLst/>
                        <a:latin typeface="Arial" pitchFamily="34" charset="0"/>
                        <a:ea typeface="Times New Roman"/>
                        <a:cs typeface="Arial" pitchFamily="34" charset="0"/>
                      </a:endParaRPr>
                    </a:p>
                  </a:txBody>
                  <a:tcPr marL="67091" marR="67091" marT="0" marB="0" anchor="ctr"/>
                </a:tc>
              </a:tr>
            </a:tbl>
          </a:graphicData>
        </a:graphic>
      </p:graphicFrame>
      <p:pic>
        <p:nvPicPr>
          <p:cNvPr id="11315" name="Picture 4"/>
          <p:cNvPicPr>
            <a:picLocks noChangeAspect="1" noChangeArrowheads="1"/>
          </p:cNvPicPr>
          <p:nvPr/>
        </p:nvPicPr>
        <p:blipFill>
          <a:blip r:embed="rId4"/>
          <a:srcRect/>
          <a:stretch>
            <a:fillRect/>
          </a:stretch>
        </p:blipFill>
        <p:spPr bwMode="auto">
          <a:xfrm>
            <a:off x="8358206" y="1"/>
            <a:ext cx="785793" cy="7857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7173" name="Picture 368" descr="FLAGVM89"/>
          <p:cNvPicPr>
            <a:picLocks noChangeAspect="1" noChangeArrowheads="1"/>
          </p:cNvPicPr>
          <p:nvPr/>
        </p:nvPicPr>
        <p:blipFill>
          <a:blip r:embed="rId3"/>
          <a:srcRect/>
          <a:stretch>
            <a:fillRect/>
          </a:stretch>
        </p:blipFill>
        <p:spPr bwMode="auto">
          <a:xfrm>
            <a:off x="1" y="0"/>
            <a:ext cx="928662" cy="730809"/>
          </a:xfrm>
          <a:prstGeom prst="rect">
            <a:avLst/>
          </a:prstGeom>
          <a:noFill/>
          <a:ln w="9525">
            <a:noFill/>
            <a:miter lim="800000"/>
            <a:headEnd/>
            <a:tailEnd/>
          </a:ln>
          <a:effectLst>
            <a:outerShdw dist="35921" dir="2700000" algn="ctr" rotWithShape="0">
              <a:srgbClr val="808080"/>
            </a:outerShdw>
          </a:effectLst>
        </p:spPr>
      </p:pic>
      <p:sp>
        <p:nvSpPr>
          <p:cNvPr id="8198"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CDFA55FD-3D8D-4F1D-9880-62C13AF6B941}" type="slidenum">
              <a:rPr lang="ru-RU" altLang="uk-UA" smtClean="0">
                <a:latin typeface="Arial" charset="0"/>
              </a:rPr>
              <a:pPr/>
              <a:t>7</a:t>
            </a:fld>
            <a:endParaRPr lang="ru-RU" altLang="uk-UA" smtClean="0">
              <a:latin typeface="Arial" charset="0"/>
            </a:endParaRPr>
          </a:p>
        </p:txBody>
      </p:sp>
      <p:sp>
        <p:nvSpPr>
          <p:cNvPr id="8200" name="TextBox 11"/>
          <p:cNvSpPr txBox="1">
            <a:spLocks noChangeArrowheads="1"/>
          </p:cNvSpPr>
          <p:nvPr/>
        </p:nvSpPr>
        <p:spPr bwMode="auto">
          <a:xfrm>
            <a:off x="2071670" y="285728"/>
            <a:ext cx="5072098" cy="461665"/>
          </a:xfrm>
          <a:prstGeom prst="rect">
            <a:avLst/>
          </a:prstGeom>
          <a:noFill/>
          <a:ln w="9525">
            <a:noFill/>
            <a:miter lim="800000"/>
            <a:headEnd/>
            <a:tailEnd/>
          </a:ln>
        </p:spPr>
        <p:txBody>
          <a:bodyPr wrap="square">
            <a:spAutoFit/>
          </a:bodyPr>
          <a:lstStyle/>
          <a:p>
            <a:pPr algn="ctr"/>
            <a:r>
              <a:rPr lang="en-US" altLang="ru-RU" sz="2400" b="1" dirty="0" smtClean="0">
                <a:solidFill>
                  <a:schemeClr val="tx2">
                    <a:lumMod val="60000"/>
                    <a:lumOff val="40000"/>
                  </a:schemeClr>
                </a:solidFill>
                <a:latin typeface="Arial" pitchFamily="34" charset="0"/>
                <a:cs typeface="Arial" pitchFamily="34" charset="0"/>
              </a:rPr>
              <a:t>Training courses</a:t>
            </a:r>
            <a:endParaRPr lang="uk-UA" altLang="ru-RU" sz="2400" b="1" dirty="0">
              <a:solidFill>
                <a:schemeClr val="tx2">
                  <a:lumMod val="60000"/>
                  <a:lumOff val="40000"/>
                </a:schemeClr>
              </a:solidFill>
              <a:latin typeface="Arial" pitchFamily="34" charset="0"/>
              <a:cs typeface="Arial" pitchFamily="34" charset="0"/>
            </a:endParaRPr>
          </a:p>
        </p:txBody>
      </p:sp>
      <p:pic>
        <p:nvPicPr>
          <p:cNvPr id="8201" name="Picture 4"/>
          <p:cNvPicPr>
            <a:picLocks noChangeAspect="1" noChangeArrowheads="1"/>
          </p:cNvPicPr>
          <p:nvPr/>
        </p:nvPicPr>
        <p:blipFill>
          <a:blip r:embed="rId4"/>
          <a:srcRect/>
          <a:stretch>
            <a:fillRect/>
          </a:stretch>
        </p:blipFill>
        <p:spPr bwMode="auto">
          <a:xfrm>
            <a:off x="8358206" y="1"/>
            <a:ext cx="785793" cy="785794"/>
          </a:xfrm>
          <a:prstGeom prst="rect">
            <a:avLst/>
          </a:prstGeom>
          <a:noFill/>
          <a:ln w="9525">
            <a:noFill/>
            <a:miter lim="800000"/>
            <a:headEnd/>
            <a:tailEnd/>
          </a:ln>
        </p:spPr>
      </p:pic>
      <p:sp>
        <p:nvSpPr>
          <p:cNvPr id="7" name="Прямоугольник 6"/>
          <p:cNvSpPr/>
          <p:nvPr/>
        </p:nvSpPr>
        <p:spPr>
          <a:xfrm>
            <a:off x="0" y="1071546"/>
            <a:ext cx="9144000" cy="4539704"/>
          </a:xfrm>
          <a:prstGeom prst="rect">
            <a:avLst/>
          </a:prstGeom>
        </p:spPr>
        <p:txBody>
          <a:bodyPr wrap="square">
            <a:spAutoFit/>
          </a:bodyPr>
          <a:lstStyle/>
          <a:p>
            <a:pPr algn="just"/>
            <a:r>
              <a:rPr lang="uk-UA" sz="1700" dirty="0"/>
              <a:t>	</a:t>
            </a:r>
            <a:r>
              <a:rPr lang="en-US" sz="1700" dirty="0" smtClean="0"/>
              <a:t>commanders </a:t>
            </a:r>
            <a:r>
              <a:rPr lang="en-US" sz="1700" dirty="0" smtClean="0"/>
              <a:t>of navigating combat units of surface ships;</a:t>
            </a:r>
            <a:endParaRPr lang="ru-RU" sz="1700" dirty="0" smtClean="0"/>
          </a:p>
          <a:p>
            <a:pPr algn="just"/>
            <a:r>
              <a:rPr lang="uk-UA" sz="1700" dirty="0" smtClean="0"/>
              <a:t>	</a:t>
            </a:r>
            <a:r>
              <a:rPr lang="en-US" sz="1700" dirty="0" smtClean="0"/>
              <a:t>commanders </a:t>
            </a:r>
            <a:r>
              <a:rPr lang="en-US" sz="1700" dirty="0" smtClean="0"/>
              <a:t>of missile-artillery and mine-torpedo combat units of surface ships;</a:t>
            </a:r>
            <a:endParaRPr lang="ru-RU" sz="1700" dirty="0" smtClean="0"/>
          </a:p>
          <a:p>
            <a:pPr algn="just"/>
            <a:r>
              <a:rPr lang="uk-UA" sz="1700" dirty="0" smtClean="0"/>
              <a:t>	</a:t>
            </a:r>
            <a:r>
              <a:rPr lang="en-US" sz="1700" dirty="0" smtClean="0"/>
              <a:t>commanders </a:t>
            </a:r>
            <a:r>
              <a:rPr lang="en-US" sz="1700" dirty="0" smtClean="0"/>
              <a:t>of radio technical combat units and combat units of surface ships and shore units;</a:t>
            </a:r>
            <a:endParaRPr lang="ru-RU" sz="1700" dirty="0" smtClean="0"/>
          </a:p>
          <a:p>
            <a:pPr algn="just"/>
            <a:r>
              <a:rPr lang="uk-UA" sz="1700" dirty="0" smtClean="0"/>
              <a:t>	</a:t>
            </a:r>
            <a:r>
              <a:rPr lang="en-US" sz="1700" dirty="0" smtClean="0"/>
              <a:t>commanders </a:t>
            </a:r>
            <a:r>
              <a:rPr lang="en-US" sz="1700" dirty="0" smtClean="0"/>
              <a:t>of electromechanical combat units of surface ships;</a:t>
            </a:r>
            <a:endParaRPr lang="ru-RU" sz="1700" dirty="0" smtClean="0"/>
          </a:p>
          <a:p>
            <a:pPr algn="just"/>
            <a:r>
              <a:rPr lang="en-US" sz="1700" dirty="0" smtClean="0"/>
              <a:t>heads </a:t>
            </a:r>
            <a:r>
              <a:rPr lang="en-US" sz="1700" dirty="0" smtClean="0"/>
              <a:t>of services of radiation, chemical and biological protection and ecological safety; </a:t>
            </a:r>
          </a:p>
          <a:p>
            <a:pPr algn="just"/>
            <a:r>
              <a:rPr lang="uk-UA" sz="1700" dirty="0" smtClean="0"/>
              <a:t>	</a:t>
            </a:r>
            <a:r>
              <a:rPr lang="en-US" sz="1700" dirty="0" smtClean="0"/>
              <a:t>specialists </a:t>
            </a:r>
            <a:r>
              <a:rPr lang="en-US" sz="1700" dirty="0" smtClean="0"/>
              <a:t>(specialists) in providing and conducting light diving works;</a:t>
            </a:r>
            <a:endParaRPr lang="ru-RU" sz="1700" dirty="0" smtClean="0"/>
          </a:p>
          <a:p>
            <a:pPr algn="just"/>
            <a:r>
              <a:rPr lang="uk-UA" sz="1700" dirty="0" smtClean="0"/>
              <a:t>	</a:t>
            </a:r>
            <a:r>
              <a:rPr lang="en-US" sz="1700" dirty="0" smtClean="0"/>
              <a:t>specialists (specialists) on issues of moral and psychological support in the Naval Forces of the Armed Forces of Ukraine;</a:t>
            </a:r>
            <a:endParaRPr lang="ru-RU" sz="1700" dirty="0" smtClean="0"/>
          </a:p>
          <a:p>
            <a:pPr algn="just"/>
            <a:r>
              <a:rPr lang="uk-UA" sz="1700" dirty="0" smtClean="0"/>
              <a:t>	</a:t>
            </a:r>
            <a:r>
              <a:rPr lang="en-US" sz="1700" dirty="0" smtClean="0"/>
              <a:t>ship commanders, senior assistants and assistant commanders of surface ships; </a:t>
            </a:r>
            <a:endParaRPr lang="uk-UA" sz="1700" dirty="0" smtClean="0"/>
          </a:p>
          <a:p>
            <a:pPr algn="just"/>
            <a:r>
              <a:rPr lang="en-US" sz="1700" dirty="0" smtClean="0"/>
              <a:t>officers of the headquarters of naval bases, divisions of surface ships;</a:t>
            </a:r>
            <a:endParaRPr lang="ru-RU" sz="1700" dirty="0" smtClean="0"/>
          </a:p>
          <a:p>
            <a:pPr algn="just"/>
            <a:r>
              <a:rPr lang="uk-UA" sz="1700" dirty="0" smtClean="0"/>
              <a:t>	</a:t>
            </a:r>
            <a:r>
              <a:rPr lang="en-US" sz="1700" dirty="0" smtClean="0"/>
              <a:t>specialists (specialists) in the management of small craft;</a:t>
            </a:r>
            <a:endParaRPr lang="ru-RU" sz="1700" dirty="0" smtClean="0"/>
          </a:p>
          <a:p>
            <a:pPr algn="just"/>
            <a:r>
              <a:rPr lang="uk-UA" sz="1700" dirty="0" smtClean="0"/>
              <a:t>	</a:t>
            </a:r>
            <a:r>
              <a:rPr lang="en-US" sz="1700" dirty="0" smtClean="0"/>
              <a:t>mine and torpedo officers;</a:t>
            </a:r>
            <a:endParaRPr lang="ru-RU" sz="1700" dirty="0" smtClean="0"/>
          </a:p>
          <a:p>
            <a:pPr algn="just"/>
            <a:r>
              <a:rPr lang="uk-UA" sz="1700" dirty="0" smtClean="0"/>
              <a:t>	</a:t>
            </a:r>
            <a:r>
              <a:rPr lang="en-US" sz="1700" dirty="0" smtClean="0"/>
              <a:t>officers of coastal missile artillery troops;</a:t>
            </a:r>
            <a:endParaRPr lang="ru-RU" sz="1700" dirty="0" smtClean="0"/>
          </a:p>
          <a:p>
            <a:pPr algn="just"/>
            <a:r>
              <a:rPr lang="uk-UA" sz="1700" dirty="0" smtClean="0"/>
              <a:t>	</a:t>
            </a:r>
            <a:r>
              <a:rPr lang="en-US" sz="1700" dirty="0" smtClean="0"/>
              <a:t>specialists in assessing the bodies of military management of military units (subdivisions) of the Naval Forces of the Armed Forces of Ukraine for the acquisition of certain operational, combat, special capabilities. </a:t>
            </a:r>
            <a:endParaRPr lang="uk-UA" sz="17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7173" name="Picture 368" descr="FLAGVM89"/>
          <p:cNvPicPr>
            <a:picLocks noChangeAspect="1" noChangeArrowheads="1"/>
          </p:cNvPicPr>
          <p:nvPr/>
        </p:nvPicPr>
        <p:blipFill>
          <a:blip r:embed="rId3"/>
          <a:srcRect/>
          <a:stretch>
            <a:fillRect/>
          </a:stretch>
        </p:blipFill>
        <p:spPr bwMode="auto">
          <a:xfrm>
            <a:off x="1" y="0"/>
            <a:ext cx="928662" cy="730809"/>
          </a:xfrm>
          <a:prstGeom prst="rect">
            <a:avLst/>
          </a:prstGeom>
          <a:noFill/>
          <a:ln w="9525">
            <a:noFill/>
            <a:miter lim="800000"/>
            <a:headEnd/>
            <a:tailEnd/>
          </a:ln>
          <a:effectLst>
            <a:outerShdw dist="35921" dir="2700000" algn="ctr" rotWithShape="0">
              <a:srgbClr val="808080"/>
            </a:outerShdw>
          </a:effectLst>
        </p:spPr>
      </p:pic>
      <p:sp>
        <p:nvSpPr>
          <p:cNvPr id="8198"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CDFA55FD-3D8D-4F1D-9880-62C13AF6B941}" type="slidenum">
              <a:rPr lang="ru-RU" altLang="uk-UA" smtClean="0">
                <a:latin typeface="Arial" charset="0"/>
              </a:rPr>
              <a:pPr/>
              <a:t>8</a:t>
            </a:fld>
            <a:endParaRPr lang="ru-RU" altLang="uk-UA" smtClean="0">
              <a:latin typeface="Arial" charset="0"/>
            </a:endParaRPr>
          </a:p>
        </p:txBody>
      </p:sp>
      <p:sp>
        <p:nvSpPr>
          <p:cNvPr id="8200" name="TextBox 11"/>
          <p:cNvSpPr txBox="1">
            <a:spLocks noChangeArrowheads="1"/>
          </p:cNvSpPr>
          <p:nvPr/>
        </p:nvSpPr>
        <p:spPr bwMode="auto">
          <a:xfrm>
            <a:off x="2071670" y="0"/>
            <a:ext cx="4714908" cy="830997"/>
          </a:xfrm>
          <a:prstGeom prst="rect">
            <a:avLst/>
          </a:prstGeom>
          <a:noFill/>
          <a:ln w="9525">
            <a:noFill/>
            <a:miter lim="800000"/>
            <a:headEnd/>
            <a:tailEnd/>
          </a:ln>
        </p:spPr>
        <p:txBody>
          <a:bodyPr wrap="square">
            <a:spAutoFit/>
          </a:bodyPr>
          <a:lstStyle/>
          <a:p>
            <a:pPr algn="ctr"/>
            <a:r>
              <a:rPr lang="en-US" altLang="ru-RU" sz="2400" b="1" dirty="0" smtClean="0">
                <a:solidFill>
                  <a:schemeClr val="tx2">
                    <a:lumMod val="60000"/>
                    <a:lumOff val="40000"/>
                  </a:schemeClr>
                </a:solidFill>
                <a:latin typeface="Arial" pitchFamily="34" charset="0"/>
                <a:cs typeface="Arial" pitchFamily="34" charset="0"/>
              </a:rPr>
              <a:t>Training facilities </a:t>
            </a:r>
          </a:p>
          <a:p>
            <a:pPr algn="ctr"/>
            <a:r>
              <a:rPr lang="en-US" altLang="ru-RU" sz="2400" b="1" dirty="0" smtClean="0">
                <a:solidFill>
                  <a:schemeClr val="tx2">
                    <a:lumMod val="60000"/>
                    <a:lumOff val="40000"/>
                  </a:schemeClr>
                </a:solidFill>
                <a:latin typeface="Arial" pitchFamily="34" charset="0"/>
                <a:cs typeface="Arial" pitchFamily="34" charset="0"/>
              </a:rPr>
              <a:t>Department of Armaments</a:t>
            </a:r>
            <a:endParaRPr lang="uk-UA" altLang="ru-RU" sz="2400" b="1" dirty="0">
              <a:solidFill>
                <a:schemeClr val="tx2">
                  <a:lumMod val="60000"/>
                  <a:lumOff val="40000"/>
                </a:schemeClr>
              </a:solidFill>
              <a:latin typeface="Arial" pitchFamily="34" charset="0"/>
              <a:cs typeface="Arial" pitchFamily="34" charset="0"/>
            </a:endParaRPr>
          </a:p>
        </p:txBody>
      </p:sp>
      <p:pic>
        <p:nvPicPr>
          <p:cNvPr id="8201" name="Picture 4"/>
          <p:cNvPicPr>
            <a:picLocks noChangeAspect="1" noChangeArrowheads="1"/>
          </p:cNvPicPr>
          <p:nvPr/>
        </p:nvPicPr>
        <p:blipFill>
          <a:blip r:embed="rId4"/>
          <a:srcRect/>
          <a:stretch>
            <a:fillRect/>
          </a:stretch>
        </p:blipFill>
        <p:spPr bwMode="auto">
          <a:xfrm>
            <a:off x="8358206" y="1"/>
            <a:ext cx="785793" cy="785794"/>
          </a:xfrm>
          <a:prstGeom prst="rect">
            <a:avLst/>
          </a:prstGeom>
          <a:noFill/>
          <a:ln w="9525">
            <a:noFill/>
            <a:miter lim="800000"/>
            <a:headEnd/>
            <a:tailEnd/>
          </a:ln>
        </p:spPr>
      </p:pic>
      <p:pic>
        <p:nvPicPr>
          <p:cNvPr id="1026" name="Picture 2" descr="F:\Доповідь на 25.05.2021 (Оперативний збір)\Доповідь на 14.12.2021 (DEEP)\Матеріально технічна база\20190125_113107.jpg"/>
          <p:cNvPicPr>
            <a:picLocks noChangeAspect="1" noChangeArrowheads="1"/>
          </p:cNvPicPr>
          <p:nvPr/>
        </p:nvPicPr>
        <p:blipFill>
          <a:blip r:embed="rId5" cstate="print"/>
          <a:srcRect/>
          <a:stretch>
            <a:fillRect/>
          </a:stretch>
        </p:blipFill>
        <p:spPr bwMode="auto">
          <a:xfrm>
            <a:off x="7215206" y="1000108"/>
            <a:ext cx="1690726" cy="1267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F:\Доповідь на 25.05.2021 (Оперативний збір)\Доповідь на 14.12.2021 (DEEP)\Матеріально технічна база\20190125_113502.jpg"/>
          <p:cNvPicPr>
            <a:picLocks noChangeAspect="1" noChangeArrowheads="1"/>
          </p:cNvPicPr>
          <p:nvPr/>
        </p:nvPicPr>
        <p:blipFill>
          <a:blip r:embed="rId6" cstate="print"/>
          <a:srcRect/>
          <a:stretch>
            <a:fillRect/>
          </a:stretch>
        </p:blipFill>
        <p:spPr bwMode="auto">
          <a:xfrm>
            <a:off x="7143736" y="2786058"/>
            <a:ext cx="2000264" cy="1499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F:\Доповідь на 25.05.2021 (Оперативний збір)\Доповідь на 14.12.2021 (DEEP)\Матеріально технічна база\20190125_113729.jpg"/>
          <p:cNvPicPr>
            <a:picLocks noChangeAspect="1" noChangeArrowheads="1"/>
          </p:cNvPicPr>
          <p:nvPr/>
        </p:nvPicPr>
        <p:blipFill>
          <a:blip r:embed="rId7" cstate="print"/>
          <a:srcRect/>
          <a:stretch>
            <a:fillRect/>
          </a:stretch>
        </p:blipFill>
        <p:spPr bwMode="auto">
          <a:xfrm>
            <a:off x="4786314" y="1214422"/>
            <a:ext cx="2191072"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9" name="Picture 5" descr="F:\Доповідь на 25.05.2021 (Оперативний збір)\Доповідь на 14.12.2021 (DEEP)\Матеріально технічна база\20190128_174954-676x1024.jpg"/>
          <p:cNvPicPr>
            <a:picLocks noChangeAspect="1" noChangeArrowheads="1"/>
          </p:cNvPicPr>
          <p:nvPr/>
        </p:nvPicPr>
        <p:blipFill>
          <a:blip r:embed="rId8"/>
          <a:srcRect/>
          <a:stretch>
            <a:fillRect/>
          </a:stretch>
        </p:blipFill>
        <p:spPr bwMode="auto">
          <a:xfrm>
            <a:off x="4929190" y="3286124"/>
            <a:ext cx="2027891" cy="3071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F:\Доповідь на 25.05.2021 (Оперативний збір)\Доповідь на 14.12.2021 (DEEP)\Матеріально технічна база\IMG_20190125_102436-1024x768.jpg"/>
          <p:cNvPicPr>
            <a:picLocks noChangeAspect="1" noChangeArrowheads="1"/>
          </p:cNvPicPr>
          <p:nvPr/>
        </p:nvPicPr>
        <p:blipFill>
          <a:blip r:embed="rId9" cstate="print"/>
          <a:srcRect/>
          <a:stretch>
            <a:fillRect/>
          </a:stretch>
        </p:blipFill>
        <p:spPr bwMode="auto">
          <a:xfrm>
            <a:off x="7048485" y="4857760"/>
            <a:ext cx="2095515" cy="157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Прямоугольник 11"/>
          <p:cNvSpPr/>
          <p:nvPr/>
        </p:nvSpPr>
        <p:spPr>
          <a:xfrm>
            <a:off x="0" y="1142984"/>
            <a:ext cx="4714876" cy="4589590"/>
          </a:xfrm>
          <a:prstGeom prst="rect">
            <a:avLst/>
          </a:prstGeom>
        </p:spPr>
        <p:txBody>
          <a:bodyPr wrap="square">
            <a:spAutoFit/>
          </a:bodyPr>
          <a:lstStyle/>
          <a:p>
            <a:pPr marL="342900" lvl="0" indent="-342900" eaLnBrk="1" fontAlgn="auto" hangingPunct="1">
              <a:lnSpc>
                <a:spcPct val="115000"/>
              </a:lnSpc>
              <a:spcBef>
                <a:spcPts val="0"/>
              </a:spcBef>
              <a:spcAft>
                <a:spcPts val="0"/>
              </a:spcAft>
              <a:defRPr/>
            </a:pPr>
            <a:r>
              <a:rPr lang="en-US" sz="3200" dirty="0" smtClean="0">
                <a:solidFill>
                  <a:schemeClr val="dk1"/>
                </a:solidFill>
                <a:latin typeface="+mj-lt"/>
                <a:cs typeface="Times New Roman" pitchFamily="18" charset="0"/>
              </a:rPr>
              <a:t>Simulator MR 123 </a:t>
            </a:r>
            <a:r>
              <a:rPr lang="uk-UA" sz="3200" dirty="0" smtClean="0">
                <a:solidFill>
                  <a:schemeClr val="dk1"/>
                </a:solidFill>
                <a:latin typeface="+mj-lt"/>
                <a:cs typeface="Times New Roman" pitchFamily="18" charset="0"/>
              </a:rPr>
              <a:t>“</a:t>
            </a:r>
            <a:r>
              <a:rPr lang="en-US" sz="3200" dirty="0" smtClean="0">
                <a:solidFill>
                  <a:schemeClr val="dk1"/>
                </a:solidFill>
                <a:latin typeface="+mj-lt"/>
                <a:cs typeface="Times New Roman" pitchFamily="18" charset="0"/>
              </a:rPr>
              <a:t>VYMPEL</a:t>
            </a:r>
            <a:r>
              <a:rPr lang="uk-UA" sz="3200" dirty="0" smtClean="0">
                <a:solidFill>
                  <a:schemeClr val="dk1"/>
                </a:solidFill>
                <a:latin typeface="+mj-lt"/>
                <a:cs typeface="Times New Roman" pitchFamily="18" charset="0"/>
              </a:rPr>
              <a:t>”</a:t>
            </a:r>
            <a:endParaRPr lang="en-US" sz="3200" dirty="0" smtClean="0">
              <a:solidFill>
                <a:schemeClr val="dk1"/>
              </a:solidFill>
              <a:latin typeface="+mj-lt"/>
              <a:cs typeface="Times New Roman" pitchFamily="18" charset="0"/>
            </a:endParaRPr>
          </a:p>
          <a:p>
            <a:pPr marL="342900" lvl="0" indent="-342900" eaLnBrk="1" fontAlgn="auto" hangingPunct="1">
              <a:lnSpc>
                <a:spcPct val="115000"/>
              </a:lnSpc>
              <a:spcBef>
                <a:spcPts val="0"/>
              </a:spcBef>
              <a:spcAft>
                <a:spcPts val="0"/>
              </a:spcAft>
              <a:defRPr/>
            </a:pPr>
            <a:r>
              <a:rPr lang="en-US" sz="3200" dirty="0" smtClean="0">
                <a:solidFill>
                  <a:schemeClr val="dk1"/>
                </a:solidFill>
                <a:latin typeface="+mj-lt"/>
                <a:cs typeface="Times New Roman" pitchFamily="18" charset="0"/>
              </a:rPr>
              <a:t>- Simulator</a:t>
            </a:r>
            <a:r>
              <a:rPr lang="uk-UA" sz="3200" dirty="0" smtClean="0">
                <a:solidFill>
                  <a:schemeClr val="dk1"/>
                </a:solidFill>
                <a:latin typeface="+mj-lt"/>
                <a:cs typeface="Times New Roman" pitchFamily="18" charset="0"/>
              </a:rPr>
              <a:t> “</a:t>
            </a:r>
            <a:r>
              <a:rPr lang="en-US" sz="3200" dirty="0" smtClean="0">
                <a:solidFill>
                  <a:schemeClr val="dk1"/>
                </a:solidFill>
                <a:latin typeface="+mj-lt"/>
                <a:cs typeface="Times New Roman" pitchFamily="18" charset="0"/>
              </a:rPr>
              <a:t>radar</a:t>
            </a:r>
            <a:r>
              <a:rPr lang="uk-UA" sz="3200" dirty="0" smtClean="0">
                <a:solidFill>
                  <a:schemeClr val="dk1"/>
                </a:solidFill>
                <a:latin typeface="+mj-lt"/>
                <a:cs typeface="Times New Roman" pitchFamily="18" charset="0"/>
              </a:rPr>
              <a:t> </a:t>
            </a:r>
            <a:r>
              <a:rPr lang="en-US" sz="3200" dirty="0" smtClean="0">
                <a:solidFill>
                  <a:schemeClr val="dk1"/>
                </a:solidFill>
                <a:latin typeface="+mj-lt"/>
                <a:cs typeface="Times New Roman" pitchFamily="18" charset="0"/>
              </a:rPr>
              <a:t>P18</a:t>
            </a:r>
            <a:r>
              <a:rPr lang="uk-UA" sz="3200" dirty="0" smtClean="0">
                <a:solidFill>
                  <a:schemeClr val="dk1"/>
                </a:solidFill>
                <a:latin typeface="+mj-lt"/>
                <a:cs typeface="Times New Roman" pitchFamily="18" charset="0"/>
              </a:rPr>
              <a:t>”</a:t>
            </a:r>
            <a:endParaRPr lang="en-US" sz="3200" dirty="0" smtClean="0">
              <a:solidFill>
                <a:schemeClr val="dk1"/>
              </a:solidFill>
              <a:latin typeface="+mj-lt"/>
              <a:cs typeface="Times New Roman" pitchFamily="18" charset="0"/>
            </a:endParaRPr>
          </a:p>
          <a:p>
            <a:pPr marL="342900" lvl="0" indent="-342900" eaLnBrk="1" fontAlgn="auto" hangingPunct="1">
              <a:lnSpc>
                <a:spcPct val="115000"/>
              </a:lnSpc>
              <a:spcBef>
                <a:spcPts val="0"/>
              </a:spcBef>
              <a:spcAft>
                <a:spcPts val="0"/>
              </a:spcAft>
              <a:defRPr/>
            </a:pPr>
            <a:r>
              <a:rPr lang="en-US" sz="3200" dirty="0" smtClean="0">
                <a:solidFill>
                  <a:schemeClr val="dk1"/>
                </a:solidFill>
                <a:latin typeface="+mj-lt"/>
                <a:cs typeface="Times New Roman" pitchFamily="18" charset="0"/>
              </a:rPr>
              <a:t>- Simulator</a:t>
            </a:r>
            <a:r>
              <a:rPr lang="uk-UA" sz="3200" dirty="0" smtClean="0">
                <a:solidFill>
                  <a:schemeClr val="dk1"/>
                </a:solidFill>
                <a:latin typeface="+mj-lt"/>
                <a:cs typeface="Times New Roman" pitchFamily="18" charset="0"/>
              </a:rPr>
              <a:t> “</a:t>
            </a:r>
            <a:r>
              <a:rPr lang="en-US" sz="3200" dirty="0" smtClean="0">
                <a:solidFill>
                  <a:schemeClr val="dk1"/>
                </a:solidFill>
                <a:latin typeface="+mj-lt"/>
                <a:cs typeface="Times New Roman" pitchFamily="18" charset="0"/>
              </a:rPr>
              <a:t>KAMAZ </a:t>
            </a:r>
            <a:r>
              <a:rPr lang="uk-UA" sz="3200" dirty="0" smtClean="0">
                <a:solidFill>
                  <a:schemeClr val="dk1"/>
                </a:solidFill>
                <a:latin typeface="+mj-lt"/>
                <a:cs typeface="Times New Roman" pitchFamily="18" charset="0"/>
              </a:rPr>
              <a:t>“</a:t>
            </a:r>
            <a:endParaRPr lang="en-US" sz="3200" dirty="0" smtClean="0">
              <a:solidFill>
                <a:schemeClr val="dk1"/>
              </a:solidFill>
              <a:latin typeface="+mj-lt"/>
              <a:cs typeface="Times New Roman" pitchFamily="18" charset="0"/>
            </a:endParaRPr>
          </a:p>
          <a:p>
            <a:pPr marL="342900" lvl="0" indent="-342900" eaLnBrk="1" fontAlgn="auto" hangingPunct="1">
              <a:lnSpc>
                <a:spcPct val="115000"/>
              </a:lnSpc>
              <a:spcBef>
                <a:spcPts val="0"/>
              </a:spcBef>
              <a:spcAft>
                <a:spcPts val="0"/>
              </a:spcAft>
              <a:defRPr/>
            </a:pPr>
            <a:r>
              <a:rPr lang="en-US" sz="3200" dirty="0" smtClean="0">
                <a:solidFill>
                  <a:schemeClr val="dk1"/>
                </a:solidFill>
                <a:latin typeface="+mj-lt"/>
                <a:cs typeface="Times New Roman" pitchFamily="18" charset="0"/>
              </a:rPr>
              <a:t>- </a:t>
            </a:r>
            <a:r>
              <a:rPr lang="uk-UA" sz="3200" dirty="0" smtClean="0">
                <a:solidFill>
                  <a:schemeClr val="dk1"/>
                </a:solidFill>
                <a:latin typeface="+mj-lt"/>
                <a:cs typeface="Times New Roman" pitchFamily="18" charset="0"/>
              </a:rPr>
              <a:t>“</a:t>
            </a:r>
            <a:r>
              <a:rPr lang="en-US" sz="3200" dirty="0" smtClean="0">
                <a:solidFill>
                  <a:schemeClr val="dk1"/>
                </a:solidFill>
                <a:latin typeface="+mj-lt"/>
                <a:cs typeface="Times New Roman" pitchFamily="18" charset="0"/>
              </a:rPr>
              <a:t>AIS</a:t>
            </a:r>
            <a:r>
              <a:rPr lang="uk-UA" sz="3200" dirty="0" smtClean="0">
                <a:solidFill>
                  <a:schemeClr val="dk1"/>
                </a:solidFill>
                <a:latin typeface="+mj-lt"/>
                <a:cs typeface="Times New Roman" pitchFamily="18" charset="0"/>
              </a:rPr>
              <a:t>”</a:t>
            </a:r>
            <a:endParaRPr lang="en-US" sz="3200" dirty="0" smtClean="0">
              <a:solidFill>
                <a:schemeClr val="dk1"/>
              </a:solidFill>
              <a:latin typeface="+mj-lt"/>
              <a:cs typeface="Times New Roman" pitchFamily="18" charset="0"/>
            </a:endParaRPr>
          </a:p>
          <a:p>
            <a:pPr marL="342900" lvl="0" indent="-342900" eaLnBrk="1" fontAlgn="auto" hangingPunct="1">
              <a:lnSpc>
                <a:spcPct val="115000"/>
              </a:lnSpc>
              <a:spcBef>
                <a:spcPts val="0"/>
              </a:spcBef>
              <a:spcAft>
                <a:spcPts val="0"/>
              </a:spcAft>
              <a:defRPr/>
            </a:pPr>
            <a:r>
              <a:rPr lang="en-US" sz="3200" dirty="0" smtClean="0">
                <a:solidFill>
                  <a:schemeClr val="dk1"/>
                </a:solidFill>
                <a:latin typeface="+mj-lt"/>
                <a:cs typeface="Times New Roman" pitchFamily="18" charset="0"/>
              </a:rPr>
              <a:t>- Recognition system simulator</a:t>
            </a:r>
          </a:p>
          <a:p>
            <a:pPr marL="342900" lvl="0" indent="-342900" eaLnBrk="1" fontAlgn="auto" hangingPunct="1">
              <a:lnSpc>
                <a:spcPct val="115000"/>
              </a:lnSpc>
              <a:spcBef>
                <a:spcPts val="0"/>
              </a:spcBef>
              <a:spcAft>
                <a:spcPts val="0"/>
              </a:spcAft>
              <a:defRPr/>
            </a:pPr>
            <a:r>
              <a:rPr lang="uk-UA" sz="3200" dirty="0" smtClean="0">
                <a:solidFill>
                  <a:schemeClr val="dk1"/>
                </a:solidFill>
                <a:latin typeface="+mj-lt"/>
                <a:cs typeface="Times New Roman" pitchFamily="18" charset="0"/>
              </a:rPr>
              <a:t>- </a:t>
            </a:r>
            <a:r>
              <a:rPr lang="en-US" sz="3200" dirty="0" smtClean="0">
                <a:solidFill>
                  <a:schemeClr val="dk1"/>
                </a:solidFill>
                <a:latin typeface="+mj-lt"/>
                <a:cs typeface="Times New Roman" pitchFamily="18" charset="0"/>
              </a:rPr>
              <a:t>ECDIS software</a:t>
            </a:r>
            <a:endParaRPr lang="uk-UA" sz="3200" dirty="0" smtClean="0">
              <a:solidFill>
                <a:schemeClr val="dk1"/>
              </a:solidFill>
              <a:latin typeface="+mj-lt"/>
              <a:cs typeface="Times New Roman" pitchFamily="18" charset="0"/>
            </a:endParaRPr>
          </a:p>
        </p:txBody>
      </p:sp>
      <p:pic>
        <p:nvPicPr>
          <p:cNvPr id="4098" name="Picture 2" descr="D:\Група_МВС\Презентации\Доповідь на 14.12.2021 (DEEP)\Практика\image20-38.jpg"/>
          <p:cNvPicPr>
            <a:picLocks noChangeAspect="1" noChangeArrowheads="1"/>
          </p:cNvPicPr>
          <p:nvPr/>
        </p:nvPicPr>
        <p:blipFill>
          <a:blip r:embed="rId10" cstate="print"/>
          <a:srcRect/>
          <a:stretch>
            <a:fillRect/>
          </a:stretch>
        </p:blipFill>
        <p:spPr bwMode="auto">
          <a:xfrm>
            <a:off x="0" y="5786454"/>
            <a:ext cx="2222284" cy="107154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9"/>
          <p:cNvSpPr>
            <a:spLocks noChangeArrowheads="1"/>
          </p:cNvSpPr>
          <p:nvPr/>
        </p:nvSpPr>
        <p:spPr bwMode="auto">
          <a:xfrm>
            <a:off x="0" y="0"/>
            <a:ext cx="9144000" cy="785794"/>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algn="ctr" eaLnBrk="1" hangingPunct="1">
              <a:defRPr/>
            </a:pPr>
            <a:endParaRPr lang="uk-UA" sz="2000" b="1" dirty="0">
              <a:solidFill>
                <a:prstClr val="white"/>
              </a:solidFill>
              <a:latin typeface="Arial" panose="020B0604020202020204" pitchFamily="34" charset="0"/>
              <a:cs typeface="Arial" panose="020B0604020202020204" pitchFamily="34" charset="0"/>
            </a:endParaRPr>
          </a:p>
        </p:txBody>
      </p:sp>
      <p:pic>
        <p:nvPicPr>
          <p:cNvPr id="7173" name="Picture 368" descr="FLAGVM89"/>
          <p:cNvPicPr>
            <a:picLocks noChangeAspect="1" noChangeArrowheads="1"/>
          </p:cNvPicPr>
          <p:nvPr/>
        </p:nvPicPr>
        <p:blipFill>
          <a:blip r:embed="rId3"/>
          <a:srcRect/>
          <a:stretch>
            <a:fillRect/>
          </a:stretch>
        </p:blipFill>
        <p:spPr bwMode="auto">
          <a:xfrm>
            <a:off x="1" y="0"/>
            <a:ext cx="928662" cy="730809"/>
          </a:xfrm>
          <a:prstGeom prst="rect">
            <a:avLst/>
          </a:prstGeom>
          <a:noFill/>
          <a:ln w="9525">
            <a:noFill/>
            <a:miter lim="800000"/>
            <a:headEnd/>
            <a:tailEnd/>
          </a:ln>
          <a:effectLst>
            <a:outerShdw dist="35921" dir="2700000" algn="ctr" rotWithShape="0">
              <a:srgbClr val="808080"/>
            </a:outerShdw>
          </a:effectLst>
        </p:spPr>
      </p:pic>
      <p:sp>
        <p:nvSpPr>
          <p:cNvPr id="8198" name="Місце для номера слайда 1"/>
          <p:cNvSpPr>
            <a:spLocks noGrp="1"/>
          </p:cNvSpPr>
          <p:nvPr>
            <p:ph type="sldNum" sz="quarter" idx="12"/>
          </p:nvPr>
        </p:nvSpPr>
        <p:spPr bwMode="auto">
          <a:xfrm>
            <a:off x="6991350" y="6500813"/>
            <a:ext cx="2133600" cy="365125"/>
          </a:xfrm>
          <a:noFill/>
          <a:ln>
            <a:miter lim="800000"/>
            <a:headEnd/>
            <a:tailEnd/>
          </a:ln>
        </p:spPr>
        <p:txBody>
          <a:bodyPr/>
          <a:lstStyle/>
          <a:p>
            <a:fld id="{CDFA55FD-3D8D-4F1D-9880-62C13AF6B941}" type="slidenum">
              <a:rPr lang="ru-RU" altLang="uk-UA" smtClean="0">
                <a:latin typeface="Arial" charset="0"/>
              </a:rPr>
              <a:pPr/>
              <a:t>9</a:t>
            </a:fld>
            <a:endParaRPr lang="ru-RU" altLang="uk-UA" smtClean="0">
              <a:latin typeface="Arial" charset="0"/>
            </a:endParaRPr>
          </a:p>
        </p:txBody>
      </p:sp>
      <p:sp>
        <p:nvSpPr>
          <p:cNvPr id="8200" name="TextBox 11"/>
          <p:cNvSpPr txBox="1">
            <a:spLocks noChangeArrowheads="1"/>
          </p:cNvSpPr>
          <p:nvPr/>
        </p:nvSpPr>
        <p:spPr bwMode="auto">
          <a:xfrm>
            <a:off x="2071670" y="0"/>
            <a:ext cx="4714908" cy="830997"/>
          </a:xfrm>
          <a:prstGeom prst="rect">
            <a:avLst/>
          </a:prstGeom>
          <a:noFill/>
          <a:ln w="9525">
            <a:noFill/>
            <a:miter lim="800000"/>
            <a:headEnd/>
            <a:tailEnd/>
          </a:ln>
        </p:spPr>
        <p:txBody>
          <a:bodyPr wrap="square">
            <a:spAutoFit/>
          </a:bodyPr>
          <a:lstStyle/>
          <a:p>
            <a:pPr algn="ctr"/>
            <a:r>
              <a:rPr lang="en-US" altLang="ru-RU" sz="2400" b="1" dirty="0" smtClean="0">
                <a:solidFill>
                  <a:schemeClr val="tx2">
                    <a:lumMod val="60000"/>
                    <a:lumOff val="40000"/>
                  </a:schemeClr>
                </a:solidFill>
                <a:latin typeface="Arial" pitchFamily="34" charset="0"/>
                <a:cs typeface="Arial" pitchFamily="34" charset="0"/>
              </a:rPr>
              <a:t>Training facilities </a:t>
            </a:r>
          </a:p>
          <a:p>
            <a:pPr algn="ctr"/>
            <a:r>
              <a:rPr lang="en-US" altLang="ru-RU" sz="2400" b="1" dirty="0" smtClean="0">
                <a:solidFill>
                  <a:schemeClr val="tx2">
                    <a:lumMod val="60000"/>
                    <a:lumOff val="40000"/>
                  </a:schemeClr>
                </a:solidFill>
                <a:latin typeface="Arial" pitchFamily="34" charset="0"/>
                <a:cs typeface="Arial" pitchFamily="34" charset="0"/>
              </a:rPr>
              <a:t>Department of Navigators</a:t>
            </a:r>
            <a:endParaRPr lang="uk-UA" altLang="ru-RU" sz="2400" b="1" dirty="0">
              <a:solidFill>
                <a:schemeClr val="tx2">
                  <a:lumMod val="60000"/>
                  <a:lumOff val="40000"/>
                </a:schemeClr>
              </a:solidFill>
              <a:latin typeface="Arial" pitchFamily="34" charset="0"/>
              <a:cs typeface="Arial" pitchFamily="34" charset="0"/>
            </a:endParaRPr>
          </a:p>
        </p:txBody>
      </p:sp>
      <p:pic>
        <p:nvPicPr>
          <p:cNvPr id="8201" name="Picture 4"/>
          <p:cNvPicPr>
            <a:picLocks noChangeAspect="1" noChangeArrowheads="1"/>
          </p:cNvPicPr>
          <p:nvPr/>
        </p:nvPicPr>
        <p:blipFill>
          <a:blip r:embed="rId4"/>
          <a:srcRect/>
          <a:stretch>
            <a:fillRect/>
          </a:stretch>
        </p:blipFill>
        <p:spPr bwMode="auto">
          <a:xfrm>
            <a:off x="8358206" y="1"/>
            <a:ext cx="785793" cy="785794"/>
          </a:xfrm>
          <a:prstGeom prst="rect">
            <a:avLst/>
          </a:prstGeom>
          <a:noFill/>
          <a:ln w="9525">
            <a:noFill/>
            <a:miter lim="800000"/>
            <a:headEnd/>
            <a:tailEnd/>
          </a:ln>
        </p:spPr>
      </p:pic>
      <p:pic>
        <p:nvPicPr>
          <p:cNvPr id="3074" name="Picture 2" descr="F:\Доповідь на 25.05.2021 (Оперативний збір)\Доповідь на 14.12.2021 (DEEP)\Матеріально технічна база\2019-01-22_13-31-28_207-300x225.jpg"/>
          <p:cNvPicPr>
            <a:picLocks noChangeAspect="1" noChangeArrowheads="1"/>
          </p:cNvPicPr>
          <p:nvPr/>
        </p:nvPicPr>
        <p:blipFill>
          <a:blip r:embed="rId5"/>
          <a:srcRect/>
          <a:stretch>
            <a:fillRect/>
          </a:stretch>
        </p:blipFill>
        <p:spPr bwMode="auto">
          <a:xfrm>
            <a:off x="3857620" y="1000108"/>
            <a:ext cx="2214578" cy="1660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descr="F:\Доповідь на 25.05.2021 (Оперативний збір)\Доповідь на 14.12.2021 (DEEP)\Матеріально технічна база\DSC02946.jpg"/>
          <p:cNvPicPr>
            <a:picLocks noChangeAspect="1" noChangeArrowheads="1"/>
          </p:cNvPicPr>
          <p:nvPr/>
        </p:nvPicPr>
        <p:blipFill>
          <a:blip r:embed="rId6" cstate="print"/>
          <a:srcRect/>
          <a:stretch>
            <a:fillRect/>
          </a:stretch>
        </p:blipFill>
        <p:spPr bwMode="auto">
          <a:xfrm>
            <a:off x="6143636" y="1714488"/>
            <a:ext cx="2803367" cy="1869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C:\Users\WORK\Desktop\ФОТОЧКИ\picturepicture_153927761022173609237532_79393.jpg"/>
          <p:cNvPicPr>
            <a:picLocks noChangeAspect="1" noChangeArrowheads="1"/>
          </p:cNvPicPr>
          <p:nvPr/>
        </p:nvPicPr>
        <p:blipFill>
          <a:blip r:embed="rId7" cstate="print"/>
          <a:srcRect/>
          <a:stretch>
            <a:fillRect/>
          </a:stretch>
        </p:blipFill>
        <p:spPr bwMode="auto">
          <a:xfrm>
            <a:off x="5214942" y="4429132"/>
            <a:ext cx="3504099" cy="1822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 descr="G:\Trash\306\20181109_155208.jpg"/>
          <p:cNvPicPr>
            <a:picLocks noChangeAspect="1" noChangeArrowheads="1"/>
          </p:cNvPicPr>
          <p:nvPr/>
        </p:nvPicPr>
        <p:blipFill>
          <a:blip r:embed="rId8" cstate="print"/>
          <a:srcRect/>
          <a:stretch>
            <a:fillRect/>
          </a:stretch>
        </p:blipFill>
        <p:spPr bwMode="auto">
          <a:xfrm>
            <a:off x="428596" y="1071546"/>
            <a:ext cx="3293853" cy="1822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Прямоугольник 11"/>
          <p:cNvSpPr/>
          <p:nvPr/>
        </p:nvSpPr>
        <p:spPr>
          <a:xfrm>
            <a:off x="0" y="3143248"/>
            <a:ext cx="5572132" cy="1791260"/>
          </a:xfrm>
          <a:prstGeom prst="rect">
            <a:avLst/>
          </a:prstGeom>
        </p:spPr>
        <p:txBody>
          <a:bodyPr wrap="square">
            <a:spAutoFit/>
          </a:bodyPr>
          <a:lstStyle/>
          <a:p>
            <a:pPr marL="342900" lvl="0" indent="-342900" eaLnBrk="1" fontAlgn="auto" hangingPunct="1">
              <a:lnSpc>
                <a:spcPct val="115000"/>
              </a:lnSpc>
              <a:spcBef>
                <a:spcPts val="0"/>
              </a:spcBef>
              <a:spcAft>
                <a:spcPts val="0"/>
              </a:spcAft>
              <a:defRPr/>
            </a:pPr>
            <a:r>
              <a:rPr lang="en-US" sz="3200" dirty="0" smtClean="0">
                <a:solidFill>
                  <a:schemeClr val="dk1"/>
                </a:solidFill>
                <a:latin typeface="+mj-lt"/>
                <a:cs typeface="Times New Roman" pitchFamily="18" charset="0"/>
              </a:rPr>
              <a:t>- Simulator </a:t>
            </a:r>
            <a:r>
              <a:rPr lang="uk-UA" sz="3200" dirty="0" smtClean="0">
                <a:solidFill>
                  <a:schemeClr val="dk1"/>
                </a:solidFill>
                <a:latin typeface="+mj-lt"/>
                <a:cs typeface="Times New Roman" pitchFamily="18" charset="0"/>
              </a:rPr>
              <a:t>“</a:t>
            </a:r>
            <a:r>
              <a:rPr lang="en-US" sz="3200" dirty="0" smtClean="0">
                <a:solidFill>
                  <a:schemeClr val="dk1"/>
                </a:solidFill>
                <a:latin typeface="+mj-lt"/>
                <a:cs typeface="Times New Roman" pitchFamily="18" charset="0"/>
              </a:rPr>
              <a:t>DANGEROUS WATERS</a:t>
            </a:r>
            <a:r>
              <a:rPr lang="uk-UA" sz="3200" dirty="0" smtClean="0">
                <a:solidFill>
                  <a:schemeClr val="dk1"/>
                </a:solidFill>
                <a:latin typeface="+mj-lt"/>
                <a:cs typeface="Times New Roman" pitchFamily="18" charset="0"/>
              </a:rPr>
              <a:t>”</a:t>
            </a:r>
            <a:endParaRPr lang="en-US" sz="3200" dirty="0" smtClean="0">
              <a:solidFill>
                <a:schemeClr val="dk1"/>
              </a:solidFill>
              <a:latin typeface="+mj-lt"/>
              <a:cs typeface="Times New Roman" pitchFamily="18" charset="0"/>
            </a:endParaRPr>
          </a:p>
          <a:p>
            <a:pPr marL="342900" lvl="0" indent="-342900" eaLnBrk="1" fontAlgn="auto" hangingPunct="1">
              <a:lnSpc>
                <a:spcPct val="115000"/>
              </a:lnSpc>
              <a:spcBef>
                <a:spcPts val="0"/>
              </a:spcBef>
              <a:spcAft>
                <a:spcPts val="0"/>
              </a:spcAft>
              <a:defRPr/>
            </a:pPr>
            <a:r>
              <a:rPr lang="en-US" sz="3200" dirty="0" smtClean="0">
                <a:solidFill>
                  <a:schemeClr val="dk1"/>
                </a:solidFill>
                <a:latin typeface="+mj-lt"/>
                <a:cs typeface="Times New Roman" pitchFamily="18" charset="0"/>
              </a:rPr>
              <a:t>- Simulator “NT PRO 5000</a:t>
            </a:r>
            <a:r>
              <a:rPr lang="uk-UA" sz="3200" dirty="0" smtClean="0">
                <a:solidFill>
                  <a:schemeClr val="dk1"/>
                </a:solidFill>
                <a:latin typeface="+mj-lt"/>
                <a:cs typeface="Times New Roman" pitchFamily="18" charset="0"/>
              </a:rPr>
              <a:t>”</a:t>
            </a:r>
            <a:endParaRPr lang="en-US" sz="3200" dirty="0" smtClean="0">
              <a:solidFill>
                <a:schemeClr val="dk1"/>
              </a:solidFill>
              <a:latin typeface="+mj-lt"/>
              <a:cs typeface="Times New Roman" pitchFamily="18" charset="0"/>
            </a:endParaRPr>
          </a:p>
        </p:txBody>
      </p:sp>
      <p:pic>
        <p:nvPicPr>
          <p:cNvPr id="5122" name="Picture 2" descr="D:\Група_МВС\Презентации\Доповідь на 14.12.2021 (DEEP)\Практика\sextant.gif"/>
          <p:cNvPicPr>
            <a:picLocks noChangeAspect="1" noChangeArrowheads="1"/>
          </p:cNvPicPr>
          <p:nvPr/>
        </p:nvPicPr>
        <p:blipFill>
          <a:blip r:embed="rId9"/>
          <a:srcRect b="7407"/>
          <a:stretch>
            <a:fillRect/>
          </a:stretch>
        </p:blipFill>
        <p:spPr bwMode="auto">
          <a:xfrm>
            <a:off x="0" y="5572116"/>
            <a:ext cx="1594473" cy="12858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6320</TotalTime>
  <Words>959</Words>
  <Application>Microsoft Office PowerPoint</Application>
  <PresentationFormat>Экран (4:3)</PresentationFormat>
  <Paragraphs>430</Paragraphs>
  <Slides>14</Slides>
  <Notes>14</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14</vt:i4>
      </vt:variant>
    </vt:vector>
  </HeadingPairs>
  <TitlesOfParts>
    <vt:vector size="16" baseType="lpstr">
      <vt:lpstr>Тема Office</vt:lpstr>
      <vt:lpstr>Acrobat 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Андрей</dc:creator>
  <cp:lastModifiedBy>Стас</cp:lastModifiedBy>
  <cp:revision>418</cp:revision>
  <dcterms:created xsi:type="dcterms:W3CDTF">2018-10-14T12:02:04Z</dcterms:created>
  <dcterms:modified xsi:type="dcterms:W3CDTF">2022-11-22T09:57:18Z</dcterms:modified>
</cp:coreProperties>
</file>